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76" r:id="rId7"/>
    <p:sldId id="259" r:id="rId8"/>
    <p:sldId id="262" r:id="rId9"/>
    <p:sldId id="263" r:id="rId10"/>
    <p:sldId id="265" r:id="rId11"/>
    <p:sldId id="279" r:id="rId12"/>
    <p:sldId id="280" r:id="rId13"/>
    <p:sldId id="273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1" autoAdjust="0"/>
    <p:restoredTop sz="94660"/>
  </p:normalViewPr>
  <p:slideViewPr>
    <p:cSldViewPr>
      <p:cViewPr>
        <p:scale>
          <a:sx n="71" d="100"/>
          <a:sy n="71" d="100"/>
        </p:scale>
        <p:origin x="-142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2A7AF-0497-429C-ABE2-927C8CB97FB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1960D10-09CF-4090-8D47-D3E2E8D30400}">
      <dgm:prSet phldrT="[Texte]" custT="1"/>
      <dgm:spPr>
        <a:solidFill>
          <a:srgbClr val="26315D"/>
        </a:solidFill>
      </dgm:spPr>
      <dgm:t>
        <a:bodyPr/>
        <a:lstStyle/>
        <a:p>
          <a:r>
            <a:rPr lang="en-CA" sz="1600" b="1" noProof="0" dirty="0">
              <a:solidFill>
                <a:schemeClr val="bg1"/>
              </a:solidFill>
              <a:latin typeface="Helvetica Neue UltraLight"/>
            </a:rPr>
            <a:t>Extracthive Process Designer</a:t>
          </a:r>
          <a:r>
            <a:rPr lang="en-CA" sz="1600" noProof="0" dirty="0">
              <a:solidFill>
                <a:schemeClr val="bg1"/>
              </a:solidFill>
              <a:latin typeface="Helvetica Neue UltraLight"/>
            </a:rPr>
            <a:t>: </a:t>
          </a:r>
          <a:br>
            <a:rPr lang="en-CA" sz="1600" noProof="0" dirty="0">
              <a:solidFill>
                <a:schemeClr val="bg1"/>
              </a:solidFill>
              <a:latin typeface="Helvetica Neue UltraLight"/>
            </a:rPr>
          </a:br>
          <a:r>
            <a:rPr lang="en-CA" sz="1600" noProof="0" dirty="0">
              <a:solidFill>
                <a:schemeClr val="bg1"/>
              </a:solidFill>
              <a:latin typeface="Helvetica Neue UltraLight"/>
            </a:rPr>
            <a:t>Our RDI team</a:t>
          </a:r>
        </a:p>
      </dgm:t>
    </dgm:pt>
    <dgm:pt modelId="{AC5A5900-A1E9-40F0-B44C-9D82F15B18A5}" type="parTrans" cxnId="{F7F58071-F55C-4073-AE24-454DD9CD1F29}">
      <dgm:prSet/>
      <dgm:spPr/>
      <dgm:t>
        <a:bodyPr/>
        <a:lstStyle/>
        <a:p>
          <a:endParaRPr lang="fr-FR" sz="1600">
            <a:solidFill>
              <a:schemeClr val="bg1"/>
            </a:solidFill>
          </a:endParaRPr>
        </a:p>
      </dgm:t>
    </dgm:pt>
    <dgm:pt modelId="{11213D20-4F78-44D6-A979-76B5CC984662}" type="sibTrans" cxnId="{F7F58071-F55C-4073-AE24-454DD9CD1F29}">
      <dgm:prSet/>
      <dgm:spPr>
        <a:ln>
          <a:solidFill>
            <a:srgbClr val="26315D"/>
          </a:solidFill>
        </a:ln>
      </dgm:spPr>
      <dgm:t>
        <a:bodyPr/>
        <a:lstStyle/>
        <a:p>
          <a:endParaRPr lang="fr-FR" sz="1600">
            <a:solidFill>
              <a:schemeClr val="bg1"/>
            </a:solidFill>
          </a:endParaRPr>
        </a:p>
      </dgm:t>
    </dgm:pt>
    <dgm:pt modelId="{A6884C76-C7F9-42CC-8FC6-B13FF2B39C3E}">
      <dgm:prSet phldrT="[Texte]" custT="1"/>
      <dgm:spPr>
        <a:solidFill>
          <a:srgbClr val="26315D"/>
        </a:solidFill>
      </dgm:spPr>
      <dgm:t>
        <a:bodyPr/>
        <a:lstStyle/>
        <a:p>
          <a:r>
            <a:rPr lang="en-US" sz="1600" b="1" noProof="0" dirty="0" err="1">
              <a:solidFill>
                <a:schemeClr val="bg1"/>
              </a:solidFill>
              <a:latin typeface="Helvetica Neue UltraLight"/>
            </a:rPr>
            <a:t>Extracthive</a:t>
          </a:r>
          <a:r>
            <a:rPr lang="en-US" sz="1600" b="1" noProof="0" dirty="0">
              <a:solidFill>
                <a:schemeClr val="bg1"/>
              </a:solidFill>
              <a:latin typeface="Helvetica Neue UltraLight"/>
            </a:rPr>
            <a:t> Ceramics Recycling:</a:t>
          </a:r>
          <a:br>
            <a:rPr lang="en-US" sz="1600" b="1" noProof="0" dirty="0">
              <a:solidFill>
                <a:schemeClr val="bg1"/>
              </a:solidFill>
              <a:latin typeface="Helvetica Neue UltraLight"/>
            </a:rPr>
          </a:br>
          <a:r>
            <a:rPr lang="en-US" sz="1600" b="0" noProof="0" dirty="0">
              <a:solidFill>
                <a:schemeClr val="bg1"/>
              </a:solidFill>
              <a:latin typeface="Helvetica Neue UltraLight"/>
            </a:rPr>
            <a:t>Our comminution facility</a:t>
          </a:r>
        </a:p>
      </dgm:t>
    </dgm:pt>
    <dgm:pt modelId="{2D22CA2B-9495-4FF0-9A59-19B7F379AF5A}" type="parTrans" cxnId="{7ED1D3EC-C336-4335-BEB6-A4A112EDA86E}">
      <dgm:prSet/>
      <dgm:spPr/>
      <dgm:t>
        <a:bodyPr/>
        <a:lstStyle/>
        <a:p>
          <a:endParaRPr lang="fr-FR" sz="1600">
            <a:solidFill>
              <a:schemeClr val="bg1"/>
            </a:solidFill>
          </a:endParaRPr>
        </a:p>
      </dgm:t>
    </dgm:pt>
    <dgm:pt modelId="{57536979-50D4-445D-A263-EC46765C4577}" type="sibTrans" cxnId="{7ED1D3EC-C336-4335-BEB6-A4A112EDA86E}">
      <dgm:prSet/>
      <dgm:spPr/>
      <dgm:t>
        <a:bodyPr/>
        <a:lstStyle/>
        <a:p>
          <a:endParaRPr lang="fr-FR" sz="1600">
            <a:solidFill>
              <a:schemeClr val="bg1"/>
            </a:solidFill>
          </a:endParaRPr>
        </a:p>
      </dgm:t>
    </dgm:pt>
    <dgm:pt modelId="{B2F27D41-0CCD-4BCA-889A-FD04BDB03D5A}">
      <dgm:prSet phldrT="[Texte]" custT="1"/>
      <dgm:spPr>
        <a:solidFill>
          <a:srgbClr val="26315D"/>
        </a:solidFill>
      </dgm:spPr>
      <dgm:t>
        <a:bodyPr/>
        <a:lstStyle/>
        <a:p>
          <a:r>
            <a:rPr lang="en-CA" sz="1600" b="1" noProof="0" dirty="0" err="1">
              <a:solidFill>
                <a:schemeClr val="bg1"/>
              </a:solidFill>
              <a:latin typeface="Helvetica Neue UltraLight"/>
            </a:rPr>
            <a:t>Extracthive</a:t>
          </a:r>
          <a:r>
            <a:rPr lang="en-CA" sz="1600" b="1" noProof="0" dirty="0">
              <a:solidFill>
                <a:schemeClr val="bg1"/>
              </a:solidFill>
              <a:latin typeface="Helvetica Neue UltraLight"/>
            </a:rPr>
            <a:t> Chemical Products:</a:t>
          </a:r>
          <a:br>
            <a:rPr lang="en-CA" sz="1600" b="1" noProof="0" dirty="0">
              <a:solidFill>
                <a:schemeClr val="bg1"/>
              </a:solidFill>
              <a:latin typeface="Helvetica Neue UltraLight"/>
            </a:rPr>
          </a:br>
          <a:r>
            <a:rPr lang="en-CA" sz="1600" b="0" noProof="0" dirty="0">
              <a:solidFill>
                <a:schemeClr val="bg1"/>
              </a:solidFill>
              <a:latin typeface="Helvetica Neue UltraLight"/>
            </a:rPr>
            <a:t>Our chemical plant</a:t>
          </a:r>
          <a:endParaRPr lang="en-CA" sz="1600" b="1" noProof="0" dirty="0">
            <a:solidFill>
              <a:schemeClr val="bg1"/>
            </a:solidFill>
            <a:latin typeface="Helvetica Neue UltraLight"/>
          </a:endParaRPr>
        </a:p>
      </dgm:t>
    </dgm:pt>
    <dgm:pt modelId="{AE0E0E8C-6F41-4AA5-B754-E8861273F712}" type="parTrans" cxnId="{F3C1B7B3-BC37-4A7D-BF3A-874C0BFE1026}">
      <dgm:prSet/>
      <dgm:spPr/>
      <dgm:t>
        <a:bodyPr/>
        <a:lstStyle/>
        <a:p>
          <a:endParaRPr lang="fr-FR" sz="1600">
            <a:solidFill>
              <a:schemeClr val="bg1"/>
            </a:solidFill>
          </a:endParaRPr>
        </a:p>
      </dgm:t>
    </dgm:pt>
    <dgm:pt modelId="{58B7E484-9FFD-4ACC-B19D-B7F17E605B94}" type="sibTrans" cxnId="{F3C1B7B3-BC37-4A7D-BF3A-874C0BFE1026}">
      <dgm:prSet/>
      <dgm:spPr/>
      <dgm:t>
        <a:bodyPr/>
        <a:lstStyle/>
        <a:p>
          <a:endParaRPr lang="fr-FR" sz="1600">
            <a:solidFill>
              <a:schemeClr val="bg1"/>
            </a:solidFill>
          </a:endParaRPr>
        </a:p>
      </dgm:t>
    </dgm:pt>
    <dgm:pt modelId="{7EF4C60E-EAE0-43CF-A1DE-347670E27911}" type="pres">
      <dgm:prSet presAssocID="{1052A7AF-0497-429C-ABE2-927C8CB97FB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750A8AC1-2C04-4444-AD3A-B4AC41DF76D8}" type="pres">
      <dgm:prSet presAssocID="{1052A7AF-0497-429C-ABE2-927C8CB97FB2}" presName="Name1" presStyleCnt="0"/>
      <dgm:spPr/>
    </dgm:pt>
    <dgm:pt modelId="{338F793A-2D20-40A9-9839-54FE95F669B3}" type="pres">
      <dgm:prSet presAssocID="{1052A7AF-0497-429C-ABE2-927C8CB97FB2}" presName="cycle" presStyleCnt="0"/>
      <dgm:spPr/>
    </dgm:pt>
    <dgm:pt modelId="{B77806B1-50C6-4EA1-B576-84EE3988A3DE}" type="pres">
      <dgm:prSet presAssocID="{1052A7AF-0497-429C-ABE2-927C8CB97FB2}" presName="srcNode" presStyleLbl="node1" presStyleIdx="0" presStyleCnt="3"/>
      <dgm:spPr/>
    </dgm:pt>
    <dgm:pt modelId="{219B21A3-9B49-45A9-8863-D567F060A5CB}" type="pres">
      <dgm:prSet presAssocID="{1052A7AF-0497-429C-ABE2-927C8CB97FB2}" presName="conn" presStyleLbl="parChTrans1D2" presStyleIdx="0" presStyleCnt="1"/>
      <dgm:spPr/>
      <dgm:t>
        <a:bodyPr/>
        <a:lstStyle/>
        <a:p>
          <a:endParaRPr lang="fr-FR"/>
        </a:p>
      </dgm:t>
    </dgm:pt>
    <dgm:pt modelId="{55EDFCC7-B4F0-4086-8D06-B32F9E538B7D}" type="pres">
      <dgm:prSet presAssocID="{1052A7AF-0497-429C-ABE2-927C8CB97FB2}" presName="extraNode" presStyleLbl="node1" presStyleIdx="0" presStyleCnt="3"/>
      <dgm:spPr/>
    </dgm:pt>
    <dgm:pt modelId="{0B98081D-1697-412C-9342-33E72A2AC834}" type="pres">
      <dgm:prSet presAssocID="{1052A7AF-0497-429C-ABE2-927C8CB97FB2}" presName="dstNode" presStyleLbl="node1" presStyleIdx="0" presStyleCnt="3"/>
      <dgm:spPr/>
    </dgm:pt>
    <dgm:pt modelId="{A54E9C88-D9CA-4734-86FD-0425B877D473}" type="pres">
      <dgm:prSet presAssocID="{51960D10-09CF-4090-8D47-D3E2E8D3040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5A4EF5-72F6-46DB-BF5E-1CB66061A7B2}" type="pres">
      <dgm:prSet presAssocID="{51960D10-09CF-4090-8D47-D3E2E8D30400}" presName="accent_1" presStyleCnt="0"/>
      <dgm:spPr/>
    </dgm:pt>
    <dgm:pt modelId="{B8891C7A-ED5C-4951-990B-FF757D5EFD13}" type="pres">
      <dgm:prSet presAssocID="{51960D10-09CF-4090-8D47-D3E2E8D30400}" presName="accentRepeatNode" presStyleLbl="solidFgAcc1" presStyleIdx="0" presStyleCnt="3"/>
      <dgm:spPr>
        <a:ln>
          <a:solidFill>
            <a:srgbClr val="26315D"/>
          </a:solidFill>
        </a:ln>
      </dgm:spPr>
    </dgm:pt>
    <dgm:pt modelId="{D15EA180-A4A8-4F13-BE60-6AD05DE37FCD}" type="pres">
      <dgm:prSet presAssocID="{A6884C76-C7F9-42CC-8FC6-B13FF2B39C3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40298C-E6F9-4F9B-8FE7-A5CF03C0753F}" type="pres">
      <dgm:prSet presAssocID="{A6884C76-C7F9-42CC-8FC6-B13FF2B39C3E}" presName="accent_2" presStyleCnt="0"/>
      <dgm:spPr/>
    </dgm:pt>
    <dgm:pt modelId="{EC92392C-BFAA-4EE5-BF44-3EC67E4E6455}" type="pres">
      <dgm:prSet presAssocID="{A6884C76-C7F9-42CC-8FC6-B13FF2B39C3E}" presName="accentRepeatNode" presStyleLbl="solidFgAcc1" presStyleIdx="1" presStyleCnt="3"/>
      <dgm:spPr>
        <a:ln>
          <a:solidFill>
            <a:srgbClr val="26315D"/>
          </a:solidFill>
        </a:ln>
      </dgm:spPr>
    </dgm:pt>
    <dgm:pt modelId="{B9542722-8230-46C1-9B13-F44966B4468D}" type="pres">
      <dgm:prSet presAssocID="{B2F27D41-0CCD-4BCA-889A-FD04BDB03D5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1C9B09-E133-4839-895A-D0FBCE10F8E0}" type="pres">
      <dgm:prSet presAssocID="{B2F27D41-0CCD-4BCA-889A-FD04BDB03D5A}" presName="accent_3" presStyleCnt="0"/>
      <dgm:spPr/>
    </dgm:pt>
    <dgm:pt modelId="{6830E4FD-C25F-4926-A3A5-4C91965CE635}" type="pres">
      <dgm:prSet presAssocID="{B2F27D41-0CCD-4BCA-889A-FD04BDB03D5A}" presName="accentRepeatNode" presStyleLbl="solidFgAcc1" presStyleIdx="2" presStyleCnt="3"/>
      <dgm:spPr>
        <a:ln>
          <a:solidFill>
            <a:srgbClr val="26315D"/>
          </a:solidFill>
        </a:ln>
      </dgm:spPr>
    </dgm:pt>
  </dgm:ptLst>
  <dgm:cxnLst>
    <dgm:cxn modelId="{73AC3768-5F3F-476D-85B0-50AE0D9F736F}" type="presOf" srcId="{A6884C76-C7F9-42CC-8FC6-B13FF2B39C3E}" destId="{D15EA180-A4A8-4F13-BE60-6AD05DE37FCD}" srcOrd="0" destOrd="0" presId="urn:microsoft.com/office/officeart/2008/layout/VerticalCurvedList"/>
    <dgm:cxn modelId="{B44949E5-FBB9-4086-8E66-81066C230774}" type="presOf" srcId="{B2F27D41-0CCD-4BCA-889A-FD04BDB03D5A}" destId="{B9542722-8230-46C1-9B13-F44966B4468D}" srcOrd="0" destOrd="0" presId="urn:microsoft.com/office/officeart/2008/layout/VerticalCurvedList"/>
    <dgm:cxn modelId="{3F7945B9-1F5A-4FFD-802A-091B31066EB1}" type="presOf" srcId="{11213D20-4F78-44D6-A979-76B5CC984662}" destId="{219B21A3-9B49-45A9-8863-D567F060A5CB}" srcOrd="0" destOrd="0" presId="urn:microsoft.com/office/officeart/2008/layout/VerticalCurvedList"/>
    <dgm:cxn modelId="{F3C1B7B3-BC37-4A7D-BF3A-874C0BFE1026}" srcId="{1052A7AF-0497-429C-ABE2-927C8CB97FB2}" destId="{B2F27D41-0CCD-4BCA-889A-FD04BDB03D5A}" srcOrd="2" destOrd="0" parTransId="{AE0E0E8C-6F41-4AA5-B754-E8861273F712}" sibTransId="{58B7E484-9FFD-4ACC-B19D-B7F17E605B94}"/>
    <dgm:cxn modelId="{F7F58071-F55C-4073-AE24-454DD9CD1F29}" srcId="{1052A7AF-0497-429C-ABE2-927C8CB97FB2}" destId="{51960D10-09CF-4090-8D47-D3E2E8D30400}" srcOrd="0" destOrd="0" parTransId="{AC5A5900-A1E9-40F0-B44C-9D82F15B18A5}" sibTransId="{11213D20-4F78-44D6-A979-76B5CC984662}"/>
    <dgm:cxn modelId="{7ED1D3EC-C336-4335-BEB6-A4A112EDA86E}" srcId="{1052A7AF-0497-429C-ABE2-927C8CB97FB2}" destId="{A6884C76-C7F9-42CC-8FC6-B13FF2B39C3E}" srcOrd="1" destOrd="0" parTransId="{2D22CA2B-9495-4FF0-9A59-19B7F379AF5A}" sibTransId="{57536979-50D4-445D-A263-EC46765C4577}"/>
    <dgm:cxn modelId="{DF5D9294-D3BB-4F2E-851D-432F63D5EADB}" type="presOf" srcId="{1052A7AF-0497-429C-ABE2-927C8CB97FB2}" destId="{7EF4C60E-EAE0-43CF-A1DE-347670E27911}" srcOrd="0" destOrd="0" presId="urn:microsoft.com/office/officeart/2008/layout/VerticalCurvedList"/>
    <dgm:cxn modelId="{F93ABB39-80F9-48E6-AFC5-D65B71E15E46}" type="presOf" srcId="{51960D10-09CF-4090-8D47-D3E2E8D30400}" destId="{A54E9C88-D9CA-4734-86FD-0425B877D473}" srcOrd="0" destOrd="0" presId="urn:microsoft.com/office/officeart/2008/layout/VerticalCurvedList"/>
    <dgm:cxn modelId="{73F9649D-6E0A-45CC-99ED-D52684690AE5}" type="presParOf" srcId="{7EF4C60E-EAE0-43CF-A1DE-347670E27911}" destId="{750A8AC1-2C04-4444-AD3A-B4AC41DF76D8}" srcOrd="0" destOrd="0" presId="urn:microsoft.com/office/officeart/2008/layout/VerticalCurvedList"/>
    <dgm:cxn modelId="{D99BECFA-D88F-4585-89A3-4F8FE726782C}" type="presParOf" srcId="{750A8AC1-2C04-4444-AD3A-B4AC41DF76D8}" destId="{338F793A-2D20-40A9-9839-54FE95F669B3}" srcOrd="0" destOrd="0" presId="urn:microsoft.com/office/officeart/2008/layout/VerticalCurvedList"/>
    <dgm:cxn modelId="{094AD742-14CF-4EA6-AA80-2293364A0A1B}" type="presParOf" srcId="{338F793A-2D20-40A9-9839-54FE95F669B3}" destId="{B77806B1-50C6-4EA1-B576-84EE3988A3DE}" srcOrd="0" destOrd="0" presId="urn:microsoft.com/office/officeart/2008/layout/VerticalCurvedList"/>
    <dgm:cxn modelId="{FB002A8A-E53D-400D-8378-34452D29E21C}" type="presParOf" srcId="{338F793A-2D20-40A9-9839-54FE95F669B3}" destId="{219B21A3-9B49-45A9-8863-D567F060A5CB}" srcOrd="1" destOrd="0" presId="urn:microsoft.com/office/officeart/2008/layout/VerticalCurvedList"/>
    <dgm:cxn modelId="{E900F152-E382-44AB-A653-49EBEB491DF5}" type="presParOf" srcId="{338F793A-2D20-40A9-9839-54FE95F669B3}" destId="{55EDFCC7-B4F0-4086-8D06-B32F9E538B7D}" srcOrd="2" destOrd="0" presId="urn:microsoft.com/office/officeart/2008/layout/VerticalCurvedList"/>
    <dgm:cxn modelId="{9270844C-672F-4DD0-B6C8-D7AFD710BDC8}" type="presParOf" srcId="{338F793A-2D20-40A9-9839-54FE95F669B3}" destId="{0B98081D-1697-412C-9342-33E72A2AC834}" srcOrd="3" destOrd="0" presId="urn:microsoft.com/office/officeart/2008/layout/VerticalCurvedList"/>
    <dgm:cxn modelId="{9E06DA15-B4B1-499F-9781-F134035B4218}" type="presParOf" srcId="{750A8AC1-2C04-4444-AD3A-B4AC41DF76D8}" destId="{A54E9C88-D9CA-4734-86FD-0425B877D473}" srcOrd="1" destOrd="0" presId="urn:microsoft.com/office/officeart/2008/layout/VerticalCurvedList"/>
    <dgm:cxn modelId="{C1DE202E-16C4-4F54-BCA2-9F5B0BBF3BE9}" type="presParOf" srcId="{750A8AC1-2C04-4444-AD3A-B4AC41DF76D8}" destId="{1C5A4EF5-72F6-46DB-BF5E-1CB66061A7B2}" srcOrd="2" destOrd="0" presId="urn:microsoft.com/office/officeart/2008/layout/VerticalCurvedList"/>
    <dgm:cxn modelId="{F9CE5BE8-086C-485D-B3A3-18D992F90585}" type="presParOf" srcId="{1C5A4EF5-72F6-46DB-BF5E-1CB66061A7B2}" destId="{B8891C7A-ED5C-4951-990B-FF757D5EFD13}" srcOrd="0" destOrd="0" presId="urn:microsoft.com/office/officeart/2008/layout/VerticalCurvedList"/>
    <dgm:cxn modelId="{221877C3-83BA-4944-ADE3-C5A5FFCDAD68}" type="presParOf" srcId="{750A8AC1-2C04-4444-AD3A-B4AC41DF76D8}" destId="{D15EA180-A4A8-4F13-BE60-6AD05DE37FCD}" srcOrd="3" destOrd="0" presId="urn:microsoft.com/office/officeart/2008/layout/VerticalCurvedList"/>
    <dgm:cxn modelId="{E89445BA-1F35-4BF3-AA8E-8D557BE39F7C}" type="presParOf" srcId="{750A8AC1-2C04-4444-AD3A-B4AC41DF76D8}" destId="{B540298C-E6F9-4F9B-8FE7-A5CF03C0753F}" srcOrd="4" destOrd="0" presId="urn:microsoft.com/office/officeart/2008/layout/VerticalCurvedList"/>
    <dgm:cxn modelId="{6547FD64-5E29-4C54-9F94-786BCCE59EF2}" type="presParOf" srcId="{B540298C-E6F9-4F9B-8FE7-A5CF03C0753F}" destId="{EC92392C-BFAA-4EE5-BF44-3EC67E4E6455}" srcOrd="0" destOrd="0" presId="urn:microsoft.com/office/officeart/2008/layout/VerticalCurvedList"/>
    <dgm:cxn modelId="{055577EA-0478-4D64-ACC6-5D8082D33910}" type="presParOf" srcId="{750A8AC1-2C04-4444-AD3A-B4AC41DF76D8}" destId="{B9542722-8230-46C1-9B13-F44966B4468D}" srcOrd="5" destOrd="0" presId="urn:microsoft.com/office/officeart/2008/layout/VerticalCurvedList"/>
    <dgm:cxn modelId="{D37B28BD-26DF-4CB0-AE99-8DF697899BA2}" type="presParOf" srcId="{750A8AC1-2C04-4444-AD3A-B4AC41DF76D8}" destId="{061C9B09-E133-4839-895A-D0FBCE10F8E0}" srcOrd="6" destOrd="0" presId="urn:microsoft.com/office/officeart/2008/layout/VerticalCurvedList"/>
    <dgm:cxn modelId="{E9E3ACC7-319E-474D-8312-6B4E93F49F0E}" type="presParOf" srcId="{061C9B09-E133-4839-895A-D0FBCE10F8E0}" destId="{6830E4FD-C25F-4926-A3A5-4C91965CE635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2A7AF-0497-429C-ABE2-927C8CB97FB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EF4C60E-EAE0-43CF-A1DE-347670E27911}" type="pres">
      <dgm:prSet presAssocID="{1052A7AF-0497-429C-ABE2-927C8CB97FB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750A8AC1-2C04-4444-AD3A-B4AC41DF76D8}" type="pres">
      <dgm:prSet presAssocID="{1052A7AF-0497-429C-ABE2-927C8CB97FB2}" presName="Name1" presStyleCnt="0"/>
      <dgm:spPr/>
    </dgm:pt>
    <dgm:pt modelId="{338F793A-2D20-40A9-9839-54FE95F669B3}" type="pres">
      <dgm:prSet presAssocID="{1052A7AF-0497-429C-ABE2-927C8CB97FB2}" presName="cycle" presStyleCnt="0"/>
      <dgm:spPr/>
    </dgm:pt>
    <dgm:pt modelId="{B77806B1-50C6-4EA1-B576-84EE3988A3DE}" type="pres">
      <dgm:prSet presAssocID="{1052A7AF-0497-429C-ABE2-927C8CB97FB2}" presName="srcNode" presStyleLbl="node1" presStyleIdx="0" presStyleCnt="0"/>
      <dgm:spPr/>
    </dgm:pt>
    <dgm:pt modelId="{219B21A3-9B49-45A9-8863-D567F060A5CB}" type="pres">
      <dgm:prSet presAssocID="{1052A7AF-0497-429C-ABE2-927C8CB97FB2}" presName="conn" presStyleLbl="parChTrans1D2" presStyleIdx="0" presStyleCnt="1" custAng="0" custScaleX="118476" custScaleY="155273" custLinFactNeighborX="1284" custLinFactNeighborY="-4694" custRadScaleRad="200053" custRadScaleInc="-2147483648"/>
      <dgm:spPr>
        <a:ln>
          <a:solidFill>
            <a:srgbClr val="26315D"/>
          </a:solidFill>
        </a:ln>
      </dgm:spPr>
      <dgm:t>
        <a:bodyPr/>
        <a:lstStyle/>
        <a:p>
          <a:endParaRPr lang="fr-FR"/>
        </a:p>
      </dgm:t>
    </dgm:pt>
    <dgm:pt modelId="{55EDFCC7-B4F0-4086-8D06-B32F9E538B7D}" type="pres">
      <dgm:prSet presAssocID="{1052A7AF-0497-429C-ABE2-927C8CB97FB2}" presName="extraNode" presStyleLbl="node1" presStyleIdx="0" presStyleCnt="0"/>
      <dgm:spPr/>
    </dgm:pt>
    <dgm:pt modelId="{0B98081D-1697-412C-9342-33E72A2AC834}" type="pres">
      <dgm:prSet presAssocID="{1052A7AF-0497-429C-ABE2-927C8CB97FB2}" presName="dstNode" presStyleLbl="node1" presStyleIdx="0" presStyleCnt="0"/>
      <dgm:spPr/>
    </dgm:pt>
  </dgm:ptLst>
  <dgm:cxnLst>
    <dgm:cxn modelId="{9161E89E-C7D7-464B-B9DE-923BA1D88624}" type="presOf" srcId="{1052A7AF-0497-429C-ABE2-927C8CB97FB2}" destId="{7EF4C60E-EAE0-43CF-A1DE-347670E27911}" srcOrd="0" destOrd="0" presId="urn:microsoft.com/office/officeart/2008/layout/VerticalCurvedList"/>
    <dgm:cxn modelId="{26291CB8-7F96-4D08-80BE-683A4ABFDAC2}" type="presParOf" srcId="{7EF4C60E-EAE0-43CF-A1DE-347670E27911}" destId="{750A8AC1-2C04-4444-AD3A-B4AC41DF76D8}" srcOrd="0" destOrd="0" presId="urn:microsoft.com/office/officeart/2008/layout/VerticalCurvedList"/>
    <dgm:cxn modelId="{90A9297D-FE85-45D3-8BBD-81A586820FCA}" type="presParOf" srcId="{750A8AC1-2C04-4444-AD3A-B4AC41DF76D8}" destId="{338F793A-2D20-40A9-9839-54FE95F669B3}" srcOrd="0" destOrd="0" presId="urn:microsoft.com/office/officeart/2008/layout/VerticalCurvedList"/>
    <dgm:cxn modelId="{577E73EE-82D8-4FCC-9862-809607569194}" type="presParOf" srcId="{338F793A-2D20-40A9-9839-54FE95F669B3}" destId="{B77806B1-50C6-4EA1-B576-84EE3988A3DE}" srcOrd="0" destOrd="0" presId="urn:microsoft.com/office/officeart/2008/layout/VerticalCurvedList"/>
    <dgm:cxn modelId="{D1B4D3D2-958F-4F64-97EB-2C23AEADF400}" type="presParOf" srcId="{338F793A-2D20-40A9-9839-54FE95F669B3}" destId="{219B21A3-9B49-45A9-8863-D567F060A5CB}" srcOrd="1" destOrd="0" presId="urn:microsoft.com/office/officeart/2008/layout/VerticalCurvedList"/>
    <dgm:cxn modelId="{888B25A1-DC73-42E3-B6CD-40C2A951408A}" type="presParOf" srcId="{338F793A-2D20-40A9-9839-54FE95F669B3}" destId="{55EDFCC7-B4F0-4086-8D06-B32F9E538B7D}" srcOrd="2" destOrd="0" presId="urn:microsoft.com/office/officeart/2008/layout/VerticalCurvedList"/>
    <dgm:cxn modelId="{DEEAE3F0-7CD6-42F5-9D20-B8B4DDA3A242}" type="presParOf" srcId="{338F793A-2D20-40A9-9839-54FE95F669B3}" destId="{0B98081D-1697-412C-9342-33E72A2AC834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9B21A3-9B49-45A9-8863-D567F060A5CB}">
      <dsp:nvSpPr>
        <dsp:cNvPr id="0" name=""/>
        <dsp:cNvSpPr/>
      </dsp:nvSpPr>
      <dsp:spPr>
        <a:xfrm>
          <a:off x="-3443706" y="-529481"/>
          <a:ext cx="4105951" cy="4105951"/>
        </a:xfrm>
        <a:prstGeom prst="blockArc">
          <a:avLst>
            <a:gd name="adj1" fmla="val 18900000"/>
            <a:gd name="adj2" fmla="val 2700000"/>
            <a:gd name="adj3" fmla="val 526"/>
          </a:avLst>
        </a:prstGeom>
        <a:noFill/>
        <a:ln w="25400" cap="flat" cmpd="sng" algn="ctr">
          <a:solidFill>
            <a:srgbClr val="26315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E9C88-D9CA-4734-86FD-0425B877D473}">
      <dsp:nvSpPr>
        <dsp:cNvPr id="0" name=""/>
        <dsp:cNvSpPr/>
      </dsp:nvSpPr>
      <dsp:spPr>
        <a:xfrm>
          <a:off x="425846" y="304698"/>
          <a:ext cx="4661015" cy="609397"/>
        </a:xfrm>
        <a:prstGeom prst="rect">
          <a:avLst/>
        </a:prstGeom>
        <a:solidFill>
          <a:srgbClr val="26315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70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noProof="0" dirty="0">
              <a:solidFill>
                <a:schemeClr val="bg1"/>
              </a:solidFill>
              <a:latin typeface="Helvetica Neue UltraLight"/>
            </a:rPr>
            <a:t>Extracthive Process Designer</a:t>
          </a:r>
          <a:r>
            <a:rPr lang="en-CA" sz="1600" kern="1200" noProof="0" dirty="0">
              <a:solidFill>
                <a:schemeClr val="bg1"/>
              </a:solidFill>
              <a:latin typeface="Helvetica Neue UltraLight"/>
            </a:rPr>
            <a:t>: </a:t>
          </a:r>
          <a:br>
            <a:rPr lang="en-CA" sz="1600" kern="1200" noProof="0" dirty="0">
              <a:solidFill>
                <a:schemeClr val="bg1"/>
              </a:solidFill>
              <a:latin typeface="Helvetica Neue UltraLight"/>
            </a:rPr>
          </a:br>
          <a:r>
            <a:rPr lang="en-CA" sz="1600" kern="1200" noProof="0" dirty="0">
              <a:solidFill>
                <a:schemeClr val="bg1"/>
              </a:solidFill>
              <a:latin typeface="Helvetica Neue UltraLight"/>
            </a:rPr>
            <a:t>Our RDI team</a:t>
          </a:r>
        </a:p>
      </dsp:txBody>
      <dsp:txXfrm>
        <a:off x="425846" y="304698"/>
        <a:ext cx="4661015" cy="609397"/>
      </dsp:txXfrm>
    </dsp:sp>
    <dsp:sp modelId="{B8891C7A-ED5C-4951-990B-FF757D5EFD13}">
      <dsp:nvSpPr>
        <dsp:cNvPr id="0" name=""/>
        <dsp:cNvSpPr/>
      </dsp:nvSpPr>
      <dsp:spPr>
        <a:xfrm>
          <a:off x="44972" y="228524"/>
          <a:ext cx="761747" cy="7617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631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EA180-A4A8-4F13-BE60-6AD05DE37FCD}">
      <dsp:nvSpPr>
        <dsp:cNvPr id="0" name=""/>
        <dsp:cNvSpPr/>
      </dsp:nvSpPr>
      <dsp:spPr>
        <a:xfrm>
          <a:off x="647362" y="1218795"/>
          <a:ext cx="4439499" cy="609397"/>
        </a:xfrm>
        <a:prstGeom prst="rect">
          <a:avLst/>
        </a:prstGeom>
        <a:solidFill>
          <a:srgbClr val="26315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70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err="1">
              <a:solidFill>
                <a:schemeClr val="bg1"/>
              </a:solidFill>
              <a:latin typeface="Helvetica Neue UltraLight"/>
            </a:rPr>
            <a:t>Extracthive</a:t>
          </a:r>
          <a:r>
            <a:rPr lang="en-US" sz="1600" b="1" kern="1200" noProof="0" dirty="0">
              <a:solidFill>
                <a:schemeClr val="bg1"/>
              </a:solidFill>
              <a:latin typeface="Helvetica Neue UltraLight"/>
            </a:rPr>
            <a:t> Ceramics Recycling:</a:t>
          </a:r>
          <a:br>
            <a:rPr lang="en-US" sz="1600" b="1" kern="1200" noProof="0" dirty="0">
              <a:solidFill>
                <a:schemeClr val="bg1"/>
              </a:solidFill>
              <a:latin typeface="Helvetica Neue UltraLight"/>
            </a:rPr>
          </a:br>
          <a:r>
            <a:rPr lang="en-US" sz="1600" b="0" kern="1200" noProof="0" dirty="0">
              <a:solidFill>
                <a:schemeClr val="bg1"/>
              </a:solidFill>
              <a:latin typeface="Helvetica Neue UltraLight"/>
            </a:rPr>
            <a:t>Our comminution facility</a:t>
          </a:r>
        </a:p>
      </dsp:txBody>
      <dsp:txXfrm>
        <a:off x="647362" y="1218795"/>
        <a:ext cx="4439499" cy="609397"/>
      </dsp:txXfrm>
    </dsp:sp>
    <dsp:sp modelId="{EC92392C-BFAA-4EE5-BF44-3EC67E4E6455}">
      <dsp:nvSpPr>
        <dsp:cNvPr id="0" name=""/>
        <dsp:cNvSpPr/>
      </dsp:nvSpPr>
      <dsp:spPr>
        <a:xfrm>
          <a:off x="266488" y="1142620"/>
          <a:ext cx="761747" cy="7617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631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42722-8230-46C1-9B13-F44966B4468D}">
      <dsp:nvSpPr>
        <dsp:cNvPr id="0" name=""/>
        <dsp:cNvSpPr/>
      </dsp:nvSpPr>
      <dsp:spPr>
        <a:xfrm>
          <a:off x="425846" y="2132891"/>
          <a:ext cx="4661015" cy="609397"/>
        </a:xfrm>
        <a:prstGeom prst="rect">
          <a:avLst/>
        </a:prstGeom>
        <a:solidFill>
          <a:srgbClr val="26315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70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noProof="0" dirty="0" err="1">
              <a:solidFill>
                <a:schemeClr val="bg1"/>
              </a:solidFill>
              <a:latin typeface="Helvetica Neue UltraLight"/>
            </a:rPr>
            <a:t>Extracthive</a:t>
          </a:r>
          <a:r>
            <a:rPr lang="en-CA" sz="1600" b="1" kern="1200" noProof="0" dirty="0">
              <a:solidFill>
                <a:schemeClr val="bg1"/>
              </a:solidFill>
              <a:latin typeface="Helvetica Neue UltraLight"/>
            </a:rPr>
            <a:t> Chemical Products:</a:t>
          </a:r>
          <a:br>
            <a:rPr lang="en-CA" sz="1600" b="1" kern="1200" noProof="0" dirty="0">
              <a:solidFill>
                <a:schemeClr val="bg1"/>
              </a:solidFill>
              <a:latin typeface="Helvetica Neue UltraLight"/>
            </a:rPr>
          </a:br>
          <a:r>
            <a:rPr lang="en-CA" sz="1600" b="0" kern="1200" noProof="0" dirty="0">
              <a:solidFill>
                <a:schemeClr val="bg1"/>
              </a:solidFill>
              <a:latin typeface="Helvetica Neue UltraLight"/>
            </a:rPr>
            <a:t>Our chemical plant</a:t>
          </a:r>
          <a:endParaRPr lang="en-CA" sz="1600" b="1" kern="1200" noProof="0" dirty="0">
            <a:solidFill>
              <a:schemeClr val="bg1"/>
            </a:solidFill>
            <a:latin typeface="Helvetica Neue UltraLight"/>
          </a:endParaRPr>
        </a:p>
      </dsp:txBody>
      <dsp:txXfrm>
        <a:off x="425846" y="2132891"/>
        <a:ext cx="4661015" cy="609397"/>
      </dsp:txXfrm>
    </dsp:sp>
    <dsp:sp modelId="{6830E4FD-C25F-4926-A3A5-4C91965CE635}">
      <dsp:nvSpPr>
        <dsp:cNvPr id="0" name=""/>
        <dsp:cNvSpPr/>
      </dsp:nvSpPr>
      <dsp:spPr>
        <a:xfrm>
          <a:off x="44972" y="2056716"/>
          <a:ext cx="761747" cy="7617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631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1AA50-3797-4593-83D8-D1488B90AF80}" type="datetimeFigureOut">
              <a:rPr lang="fr-FR" smtClean="0"/>
              <a:pPr/>
              <a:t>03/04/2019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A6A60-AB8C-4170-967D-D02C5A5998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A6A60-AB8C-4170-967D-D02C5A59989A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A6A60-AB8C-4170-967D-D02C5A59989A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A6A60-AB8C-4170-967D-D02C5A59989A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6 th slag Valorisation symposium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C592-EE7C-46AB-B935-7E017831E8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1835696" y="548680"/>
            <a:ext cx="5112568" cy="648072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q"/>
              <a:defRPr sz="1800" b="1">
                <a:solidFill>
                  <a:schemeClr val="tx2">
                    <a:lumMod val="75000"/>
                  </a:schemeClr>
                </a:solidFill>
                <a:latin typeface="Helvetica Neue Light"/>
              </a:defRPr>
            </a:lvl1pPr>
          </a:lstStyle>
          <a:p>
            <a:r>
              <a:rPr lang="fr-FR" dirty="0" smtClean="0"/>
              <a:t> Cliquez pour modifier le style du titre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6 th </a:t>
            </a:r>
            <a:r>
              <a:rPr lang="fr-FR" dirty="0" err="1" smtClean="0"/>
              <a:t>slag</a:t>
            </a:r>
            <a:r>
              <a:rPr lang="fr-FR" dirty="0" smtClean="0"/>
              <a:t> Valorisation symposium</a:t>
            </a:r>
            <a:endParaRPr lang="fr-FR" dirty="0"/>
          </a:p>
        </p:txBody>
      </p:sp>
      <p:sp>
        <p:nvSpPr>
          <p:cNvPr id="18" name="Rectangle à coins arrondis 37">
            <a:extLst>
              <a:ext uri="{FF2B5EF4-FFF2-40B4-BE49-F238E27FC236}">
                <a16:creationId xmlns:a16="http://schemas.microsoft.com/office/drawing/2014/main" xmlns="" id="{759A49C6-87D3-4CE1-85E9-24F64DEE5E74}"/>
              </a:ext>
            </a:extLst>
          </p:cNvPr>
          <p:cNvSpPr/>
          <p:nvPr userDrawn="1"/>
        </p:nvSpPr>
        <p:spPr>
          <a:xfrm>
            <a:off x="2420953" y="-7244"/>
            <a:ext cx="4340443" cy="505864"/>
          </a:xfrm>
          <a:prstGeom prst="flowChartDocumen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Helvetica Neue UltraLight"/>
                <a:ea typeface="+mn-ea"/>
                <a:cs typeface="+mn-cs"/>
              </a:rPr>
              <a:t>Company </a:t>
            </a:r>
            <a:r>
              <a:rPr lang="fr-FR" sz="2000" b="1" i="0" u="none" strike="noStrike" kern="1200" cap="none" spc="0" baseline="0" dirty="0" err="1" smtClean="0">
                <a:solidFill>
                  <a:srgbClr val="FFFFFF"/>
                </a:solidFill>
                <a:uFillTx/>
                <a:latin typeface="Helvetica Neue UltraLight"/>
                <a:ea typeface="+mn-ea"/>
                <a:cs typeface="+mn-cs"/>
              </a:rPr>
              <a:t>presentation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Helvetica Neue UltraLight"/>
              <a:ea typeface="+mn-ea"/>
              <a:cs typeface="+mn-cs"/>
            </a:endParaRPr>
          </a:p>
        </p:txBody>
      </p:sp>
      <p:grpSp>
        <p:nvGrpSpPr>
          <p:cNvPr id="30" name="Groupe 29"/>
          <p:cNvGrpSpPr/>
          <p:nvPr userDrawn="1"/>
        </p:nvGrpSpPr>
        <p:grpSpPr>
          <a:xfrm>
            <a:off x="72007" y="44624"/>
            <a:ext cx="1945067" cy="432000"/>
            <a:chOff x="-1" y="44624"/>
            <a:chExt cx="1945067" cy="432000"/>
          </a:xfrm>
        </p:grpSpPr>
        <p:sp>
          <p:nvSpPr>
            <p:cNvPr id="32" name="Ellipse 31"/>
            <p:cNvSpPr/>
            <p:nvPr userDrawn="1"/>
          </p:nvSpPr>
          <p:spPr>
            <a:xfrm>
              <a:off x="-1" y="44624"/>
              <a:ext cx="432000" cy="432000"/>
            </a:xfrm>
            <a:prstGeom prst="ellipse">
              <a:avLst/>
            </a:prstGeom>
            <a:solidFill>
              <a:srgbClr val="152D47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0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Helvetica Neue UltraLight"/>
                  <a:ea typeface="+mn-ea"/>
                  <a:cs typeface="+mn-cs"/>
                </a:rPr>
                <a:t>I</a:t>
              </a:r>
              <a:endParaRPr lang="fr-FR" sz="2000" b="0" i="0" u="none" strike="noStrike" kern="1200" cap="none" spc="0" baseline="0" dirty="0">
                <a:solidFill>
                  <a:srgbClr val="FFFFFF"/>
                </a:solidFill>
                <a:uFillTx/>
                <a:latin typeface="Helvetica Neue UltraLight"/>
                <a:ea typeface="+mn-ea"/>
                <a:cs typeface="+mn-cs"/>
              </a:endParaRPr>
            </a:p>
          </p:txBody>
        </p:sp>
        <p:sp>
          <p:nvSpPr>
            <p:cNvPr id="33" name="Ellipse 32"/>
            <p:cNvSpPr/>
            <p:nvPr userDrawn="1"/>
          </p:nvSpPr>
          <p:spPr>
            <a:xfrm>
              <a:off x="1009009" y="44624"/>
              <a:ext cx="432000" cy="432000"/>
            </a:xfrm>
            <a:prstGeom prst="ellipse">
              <a:avLst/>
            </a:prstGeom>
            <a:solidFill>
              <a:srgbClr val="E3A303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0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Helvetica Neue Light"/>
                  <a:ea typeface="+mn-ea"/>
                  <a:cs typeface="+mn-cs"/>
                </a:rPr>
                <a:t>III</a:t>
              </a:r>
              <a:endParaRPr lang="fr-FR" sz="2000" b="0" i="0" u="none" strike="noStrike" kern="1200" cap="none" spc="0" baseline="0" dirty="0">
                <a:solidFill>
                  <a:srgbClr val="FFFFFF"/>
                </a:solidFill>
                <a:uFillTx/>
                <a:latin typeface="Helvetica Neue Light"/>
                <a:ea typeface="+mn-ea"/>
                <a:cs typeface="+mn-cs"/>
              </a:endParaRPr>
            </a:p>
          </p:txBody>
        </p:sp>
        <p:sp>
          <p:nvSpPr>
            <p:cNvPr id="34" name="Ellipse 33"/>
            <p:cNvSpPr/>
            <p:nvPr userDrawn="1"/>
          </p:nvSpPr>
          <p:spPr>
            <a:xfrm>
              <a:off x="504953" y="44624"/>
              <a:ext cx="432000" cy="432000"/>
            </a:xfrm>
            <a:prstGeom prst="ellipse">
              <a:avLst/>
            </a:prstGeom>
            <a:solidFill>
              <a:srgbClr val="ED625B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Helvetica Neue Light"/>
                  <a:ea typeface="+mn-ea"/>
                  <a:cs typeface="+mn-cs"/>
                </a:rPr>
                <a:t>II</a:t>
              </a:r>
              <a:endParaRPr lang="fr-FR" sz="2000" b="0" i="0" u="none" strike="noStrike" kern="1200" cap="none" spc="0" baseline="0" dirty="0">
                <a:solidFill>
                  <a:schemeClr val="bg1"/>
                </a:solidFill>
                <a:uFillTx/>
                <a:latin typeface="Helvetica Neue Light"/>
                <a:ea typeface="+mn-ea"/>
                <a:cs typeface="+mn-cs"/>
              </a:endParaRPr>
            </a:p>
          </p:txBody>
        </p:sp>
        <p:sp>
          <p:nvSpPr>
            <p:cNvPr id="35" name="Ellipse 34"/>
            <p:cNvSpPr/>
            <p:nvPr userDrawn="1"/>
          </p:nvSpPr>
          <p:spPr>
            <a:xfrm>
              <a:off x="1513066" y="44624"/>
              <a:ext cx="432000" cy="432000"/>
            </a:xfrm>
            <a:prstGeom prst="ellipse">
              <a:avLst/>
            </a:prstGeom>
            <a:solidFill>
              <a:srgbClr val="12839A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0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Helvetica Neue Light"/>
                  <a:ea typeface="+mn-ea"/>
                  <a:cs typeface="+mn-cs"/>
                </a:rPr>
                <a:t>IV</a:t>
              </a:r>
              <a:endParaRPr lang="fr-FR" sz="2000" b="0" i="0" u="none" strike="noStrike" kern="1200" cap="none" spc="0" baseline="0" dirty="0">
                <a:solidFill>
                  <a:srgbClr val="FFFFFF"/>
                </a:solidFill>
                <a:uFillTx/>
                <a:latin typeface="Helvetica Neue Light"/>
                <a:ea typeface="+mn-ea"/>
                <a:cs typeface="+mn-cs"/>
              </a:endParaRPr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8532440" y="6309320"/>
            <a:ext cx="611560" cy="54868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FD45D4-F4ED-4C6A-914E-C43A95956831}" type="slidenum">
              <a:rPr lang="fr-FR" sz="2000" b="1" i="0" u="none" strike="noStrike" kern="1200" cap="none" spc="0" baseline="0" smtClean="0">
                <a:solidFill>
                  <a:srgbClr val="FFFFFF"/>
                </a:solidFill>
                <a:uFillTx/>
                <a:latin typeface="Helvetica Neue Ultra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‹N°›</a:t>
            </a:fld>
            <a:endParaRPr lang="fr-FR" sz="2000" b="1" i="0" u="none" strike="noStrike" kern="1200" cap="none" spc="0" baseline="0" dirty="0" smtClean="0">
              <a:solidFill>
                <a:srgbClr val="FFFFFF"/>
              </a:solidFill>
              <a:uFillTx/>
              <a:latin typeface="Helvetica Neue UltraLight"/>
              <a:ea typeface="+mn-ea"/>
              <a:cs typeface="+mn-cs"/>
            </a:endParaRPr>
          </a:p>
        </p:txBody>
      </p:sp>
      <p:pic>
        <p:nvPicPr>
          <p:cNvPr id="14" name="Image 13" descr="Extracthive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524328" y="116632"/>
            <a:ext cx="1497885" cy="322051"/>
          </a:xfrm>
          <a:prstGeom prst="rect">
            <a:avLst/>
          </a:prstGeom>
        </p:spPr>
      </p:pic>
      <p:pic>
        <p:nvPicPr>
          <p:cNvPr id="15" name="Picture 4" descr="See original imag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8027" y="116632"/>
            <a:ext cx="72630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1835696" y="548680"/>
            <a:ext cx="5112568" cy="648072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q"/>
              <a:defRPr sz="1800" b="1">
                <a:latin typeface="Helvetica Neue Light"/>
              </a:defRPr>
            </a:lvl1pPr>
          </a:lstStyle>
          <a:p>
            <a:r>
              <a:rPr lang="fr-FR" dirty="0" smtClean="0"/>
              <a:t> Cliquez pour modifier le style du titre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6 th </a:t>
            </a:r>
            <a:r>
              <a:rPr lang="fr-FR" dirty="0" err="1" smtClean="0"/>
              <a:t>slag</a:t>
            </a:r>
            <a:r>
              <a:rPr lang="fr-FR" dirty="0" smtClean="0"/>
              <a:t> Valorisation symposium</a:t>
            </a:r>
            <a:endParaRPr lang="fr-FR" dirty="0"/>
          </a:p>
        </p:txBody>
      </p:sp>
      <p:grpSp>
        <p:nvGrpSpPr>
          <p:cNvPr id="36" name="Groupe 35"/>
          <p:cNvGrpSpPr/>
          <p:nvPr userDrawn="1"/>
        </p:nvGrpSpPr>
        <p:grpSpPr>
          <a:xfrm>
            <a:off x="72007" y="44624"/>
            <a:ext cx="1945067" cy="432000"/>
            <a:chOff x="-1" y="44624"/>
            <a:chExt cx="1945067" cy="432000"/>
          </a:xfrm>
        </p:grpSpPr>
        <p:sp>
          <p:nvSpPr>
            <p:cNvPr id="47" name="Ellipse 46"/>
            <p:cNvSpPr/>
            <p:nvPr userDrawn="1"/>
          </p:nvSpPr>
          <p:spPr>
            <a:xfrm>
              <a:off x="-1" y="44624"/>
              <a:ext cx="432000" cy="432000"/>
            </a:xfrm>
            <a:prstGeom prst="ellipse">
              <a:avLst/>
            </a:prstGeom>
            <a:solidFill>
              <a:srgbClr val="152D47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0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Helvetica Neue UltraLight"/>
                  <a:ea typeface="+mn-ea"/>
                  <a:cs typeface="+mn-cs"/>
                </a:rPr>
                <a:t>I</a:t>
              </a:r>
              <a:endParaRPr lang="fr-FR" sz="2000" b="0" i="0" u="none" strike="noStrike" kern="1200" cap="none" spc="0" baseline="0" dirty="0">
                <a:solidFill>
                  <a:srgbClr val="FFFFFF"/>
                </a:solidFill>
                <a:uFillTx/>
                <a:latin typeface="Helvetica Neue UltraLight"/>
                <a:ea typeface="+mn-ea"/>
                <a:cs typeface="+mn-cs"/>
              </a:endParaRPr>
            </a:p>
          </p:txBody>
        </p:sp>
        <p:sp>
          <p:nvSpPr>
            <p:cNvPr id="45" name="Ellipse 44"/>
            <p:cNvSpPr/>
            <p:nvPr userDrawn="1"/>
          </p:nvSpPr>
          <p:spPr>
            <a:xfrm>
              <a:off x="1009009" y="44624"/>
              <a:ext cx="432000" cy="432000"/>
            </a:xfrm>
            <a:prstGeom prst="ellipse">
              <a:avLst/>
            </a:prstGeom>
            <a:solidFill>
              <a:srgbClr val="E3A303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0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Helvetica Neue Light"/>
                  <a:ea typeface="+mn-ea"/>
                  <a:cs typeface="+mn-cs"/>
                </a:rPr>
                <a:t>III</a:t>
              </a:r>
              <a:endParaRPr lang="fr-FR" sz="2000" b="0" i="0" u="none" strike="noStrike" kern="1200" cap="none" spc="0" baseline="0" dirty="0">
                <a:solidFill>
                  <a:srgbClr val="FFFFFF"/>
                </a:solidFill>
                <a:uFillTx/>
                <a:latin typeface="Helvetica Neue Light"/>
                <a:ea typeface="+mn-ea"/>
                <a:cs typeface="+mn-cs"/>
              </a:endParaRPr>
            </a:p>
          </p:txBody>
        </p:sp>
        <p:sp>
          <p:nvSpPr>
            <p:cNvPr id="43" name="Ellipse 42"/>
            <p:cNvSpPr/>
            <p:nvPr userDrawn="1"/>
          </p:nvSpPr>
          <p:spPr>
            <a:xfrm>
              <a:off x="504953" y="44624"/>
              <a:ext cx="432000" cy="432000"/>
            </a:xfrm>
            <a:prstGeom prst="ellipse">
              <a:avLst/>
            </a:prstGeom>
            <a:solidFill>
              <a:srgbClr val="ED625B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Helvetica Neue Light"/>
                  <a:ea typeface="+mn-ea"/>
                  <a:cs typeface="+mn-cs"/>
                </a:rPr>
                <a:t>II</a:t>
              </a:r>
              <a:endParaRPr lang="fr-FR" sz="2000" b="0" i="0" u="none" strike="noStrike" kern="1200" cap="none" spc="0" baseline="0" dirty="0">
                <a:solidFill>
                  <a:schemeClr val="bg1"/>
                </a:solidFill>
                <a:uFillTx/>
                <a:latin typeface="Helvetica Neue Light"/>
                <a:ea typeface="+mn-ea"/>
                <a:cs typeface="+mn-cs"/>
              </a:endParaRPr>
            </a:p>
          </p:txBody>
        </p:sp>
        <p:sp>
          <p:nvSpPr>
            <p:cNvPr id="41" name="Ellipse 40"/>
            <p:cNvSpPr/>
            <p:nvPr userDrawn="1"/>
          </p:nvSpPr>
          <p:spPr>
            <a:xfrm>
              <a:off x="1513066" y="44624"/>
              <a:ext cx="432000" cy="432000"/>
            </a:xfrm>
            <a:prstGeom prst="ellipse">
              <a:avLst/>
            </a:prstGeom>
            <a:solidFill>
              <a:srgbClr val="12839A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0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Helvetica Neue Light"/>
                  <a:ea typeface="+mn-ea"/>
                  <a:cs typeface="+mn-cs"/>
                </a:rPr>
                <a:t>IV</a:t>
              </a:r>
              <a:endParaRPr lang="fr-FR" sz="2000" b="0" i="0" u="none" strike="noStrike" kern="1200" cap="none" spc="0" baseline="0" dirty="0">
                <a:solidFill>
                  <a:srgbClr val="FFFFFF"/>
                </a:solidFill>
                <a:uFillTx/>
                <a:latin typeface="Helvetica Neue Light"/>
                <a:ea typeface="+mn-ea"/>
                <a:cs typeface="+mn-cs"/>
              </a:endParaRPr>
            </a:p>
          </p:txBody>
        </p:sp>
      </p:grpSp>
      <p:pic>
        <p:nvPicPr>
          <p:cNvPr id="49" name="Image 48" descr="Extracthive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524328" y="116632"/>
            <a:ext cx="1497885" cy="322051"/>
          </a:xfrm>
          <a:prstGeom prst="rect">
            <a:avLst/>
          </a:prstGeom>
        </p:spPr>
      </p:pic>
      <p:pic>
        <p:nvPicPr>
          <p:cNvPr id="50" name="Picture 4" descr="See original imag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8027" y="116632"/>
            <a:ext cx="72630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 userDrawn="1"/>
        </p:nvSpPr>
        <p:spPr>
          <a:xfrm>
            <a:off x="539552" y="0"/>
            <a:ext cx="1512168" cy="47667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37">
            <a:extLst>
              <a:ext uri="{FF2B5EF4-FFF2-40B4-BE49-F238E27FC236}">
                <a16:creationId xmlns:a16="http://schemas.microsoft.com/office/drawing/2014/main" xmlns="" id="{759A49C6-87D3-4CE1-85E9-24F64DEE5E74}"/>
              </a:ext>
            </a:extLst>
          </p:cNvPr>
          <p:cNvSpPr/>
          <p:nvPr userDrawn="1"/>
        </p:nvSpPr>
        <p:spPr>
          <a:xfrm>
            <a:off x="2420953" y="-7244"/>
            <a:ext cx="4340443" cy="505864"/>
          </a:xfrm>
          <a:prstGeom prst="flowChartDocumen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Helvetica Neue UltraLight"/>
                <a:ea typeface="+mn-ea"/>
                <a:cs typeface="+mn-cs"/>
              </a:rPr>
              <a:t>Introduction - </a:t>
            </a:r>
            <a:r>
              <a:rPr lang="fr-FR" sz="1800" b="1" i="0" u="none" strike="noStrike" kern="1200" cap="none" spc="0" baseline="0" dirty="0" err="1" smtClean="0">
                <a:solidFill>
                  <a:srgbClr val="FFFFFF"/>
                </a:solidFill>
                <a:uFillTx/>
                <a:latin typeface="Helvetica Neue UltraLight"/>
                <a:ea typeface="+mn-ea"/>
                <a:cs typeface="+mn-cs"/>
              </a:rPr>
              <a:t>context</a:t>
            </a:r>
            <a:endParaRPr lang="fr-FR" sz="1800" b="1" i="0" u="none" strike="noStrike" kern="1200" cap="none" spc="0" baseline="0" dirty="0">
              <a:solidFill>
                <a:srgbClr val="FFFFFF"/>
              </a:solidFill>
              <a:uFillTx/>
              <a:latin typeface="Helvetica Neue UltraLigh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532440" y="6309320"/>
            <a:ext cx="611560" cy="54868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FD45D4-F4ED-4C6A-914E-C43A95956831}" type="slidenum">
              <a:rPr lang="fr-FR" sz="1800" b="1" i="0" u="none" strike="noStrike" kern="1200" cap="none" spc="0" baseline="0" smtClean="0">
                <a:solidFill>
                  <a:srgbClr val="FFFFFF"/>
                </a:solidFill>
                <a:uFillTx/>
                <a:latin typeface="Helvetica Neue Ultra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‹N°›</a:t>
            </a:fld>
            <a:endParaRPr lang="fr-FR" sz="1800" b="1" i="0" u="none" strike="noStrike" kern="1200" cap="none" spc="0" baseline="0" dirty="0" smtClean="0">
              <a:solidFill>
                <a:srgbClr val="FFFFFF"/>
              </a:solidFill>
              <a:uFillTx/>
              <a:latin typeface="Helvetica Neue UltraLigh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1835696" y="548680"/>
            <a:ext cx="5112568" cy="648072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q"/>
              <a:defRPr sz="1800" b="1">
                <a:solidFill>
                  <a:schemeClr val="tx2">
                    <a:lumMod val="75000"/>
                  </a:schemeClr>
                </a:solidFill>
                <a:latin typeface="Helvetica Neue Light"/>
              </a:defRPr>
            </a:lvl1pPr>
          </a:lstStyle>
          <a:p>
            <a:r>
              <a:rPr lang="fr-FR" dirty="0" smtClean="0"/>
              <a:t> Cliquez pour modifier le style du titre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6 th </a:t>
            </a:r>
            <a:r>
              <a:rPr lang="fr-FR" dirty="0" err="1" smtClean="0"/>
              <a:t>slag</a:t>
            </a:r>
            <a:r>
              <a:rPr lang="fr-FR" dirty="0" smtClean="0"/>
              <a:t> Valorisation symposium</a:t>
            </a:r>
            <a:endParaRPr lang="fr-FR" dirty="0"/>
          </a:p>
        </p:txBody>
      </p:sp>
      <p:sp>
        <p:nvSpPr>
          <p:cNvPr id="18" name="Rectangle à coins arrondis 37">
            <a:extLst>
              <a:ext uri="{FF2B5EF4-FFF2-40B4-BE49-F238E27FC236}">
                <a16:creationId xmlns:a16="http://schemas.microsoft.com/office/drawing/2014/main" xmlns="" id="{759A49C6-87D3-4CE1-85E9-24F64DEE5E74}"/>
              </a:ext>
            </a:extLst>
          </p:cNvPr>
          <p:cNvSpPr/>
          <p:nvPr userDrawn="1"/>
        </p:nvSpPr>
        <p:spPr>
          <a:xfrm>
            <a:off x="2420953" y="-7244"/>
            <a:ext cx="4340443" cy="505864"/>
          </a:xfrm>
          <a:prstGeom prst="flowChartDocument">
            <a:avLst/>
          </a:prstGeom>
          <a:solidFill>
            <a:srgbClr val="ED625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 err="1" smtClean="0">
                <a:solidFill>
                  <a:schemeClr val="bg1"/>
                </a:solidFill>
                <a:uFillTx/>
                <a:latin typeface="Helvetica Neue Light"/>
                <a:ea typeface="+mn-ea"/>
                <a:cs typeface="+mn-cs"/>
              </a:rPr>
              <a:t>Analysis</a:t>
            </a:r>
            <a:r>
              <a:rPr lang="fr-FR" sz="2000" b="1" i="0" u="none" strike="noStrike" kern="1200" cap="none" spc="0" baseline="0" dirty="0" smtClean="0">
                <a:solidFill>
                  <a:schemeClr val="bg1"/>
                </a:solidFill>
                <a:uFillTx/>
                <a:latin typeface="Helvetica Neue Light"/>
                <a:ea typeface="+mn-ea"/>
                <a:cs typeface="+mn-cs"/>
              </a:rPr>
              <a:t> and </a:t>
            </a:r>
            <a:r>
              <a:rPr lang="fr-FR" sz="2000" b="1" i="0" u="none" strike="noStrike" kern="1200" cap="none" spc="0" baseline="0" dirty="0" err="1" smtClean="0">
                <a:solidFill>
                  <a:schemeClr val="bg1"/>
                </a:solidFill>
                <a:uFillTx/>
                <a:latin typeface="Helvetica Neue Light"/>
                <a:ea typeface="+mn-ea"/>
                <a:cs typeface="+mn-cs"/>
              </a:rPr>
              <a:t>characterisation</a:t>
            </a:r>
            <a:endParaRPr lang="fr-FR" sz="2000" b="1" i="0" u="none" strike="noStrike" kern="1200" cap="none" spc="0" baseline="0" dirty="0">
              <a:solidFill>
                <a:schemeClr val="bg1"/>
              </a:solidFill>
              <a:uFillTx/>
              <a:latin typeface="Helvetica Neue Light"/>
              <a:ea typeface="+mn-ea"/>
              <a:cs typeface="+mn-cs"/>
            </a:endParaRPr>
          </a:p>
        </p:txBody>
      </p:sp>
      <p:grpSp>
        <p:nvGrpSpPr>
          <p:cNvPr id="26" name="Groupe 25"/>
          <p:cNvGrpSpPr/>
          <p:nvPr userDrawn="1"/>
        </p:nvGrpSpPr>
        <p:grpSpPr>
          <a:xfrm>
            <a:off x="72007" y="44624"/>
            <a:ext cx="1945067" cy="432000"/>
            <a:chOff x="-1" y="44624"/>
            <a:chExt cx="1945067" cy="432000"/>
          </a:xfrm>
        </p:grpSpPr>
        <p:sp>
          <p:nvSpPr>
            <p:cNvPr id="27" name="Ellipse 26"/>
            <p:cNvSpPr/>
            <p:nvPr userDrawn="1"/>
          </p:nvSpPr>
          <p:spPr>
            <a:xfrm>
              <a:off x="-1" y="44624"/>
              <a:ext cx="432000" cy="432000"/>
            </a:xfrm>
            <a:prstGeom prst="ellipse">
              <a:avLst/>
            </a:prstGeom>
            <a:solidFill>
              <a:srgbClr val="152D47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0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Helvetica Neue UltraLight"/>
                  <a:ea typeface="+mn-ea"/>
                  <a:cs typeface="+mn-cs"/>
                </a:rPr>
                <a:t>I</a:t>
              </a:r>
              <a:endParaRPr lang="fr-FR" sz="2000" b="0" i="0" u="none" strike="noStrike" kern="1200" cap="none" spc="0" baseline="0" dirty="0">
                <a:solidFill>
                  <a:srgbClr val="FFFFFF"/>
                </a:solidFill>
                <a:uFillTx/>
                <a:latin typeface="Helvetica Neue UltraLight"/>
                <a:ea typeface="+mn-ea"/>
                <a:cs typeface="+mn-cs"/>
              </a:endParaRPr>
            </a:p>
          </p:txBody>
        </p:sp>
        <p:sp>
          <p:nvSpPr>
            <p:cNvPr id="28" name="Ellipse 27"/>
            <p:cNvSpPr/>
            <p:nvPr userDrawn="1"/>
          </p:nvSpPr>
          <p:spPr>
            <a:xfrm>
              <a:off x="1009009" y="44624"/>
              <a:ext cx="432000" cy="432000"/>
            </a:xfrm>
            <a:prstGeom prst="ellipse">
              <a:avLst/>
            </a:prstGeom>
            <a:solidFill>
              <a:srgbClr val="E3A303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0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Helvetica Neue Light"/>
                  <a:ea typeface="+mn-ea"/>
                  <a:cs typeface="+mn-cs"/>
                </a:rPr>
                <a:t>III</a:t>
              </a:r>
              <a:endParaRPr lang="fr-FR" sz="2000" b="0" i="0" u="none" strike="noStrike" kern="1200" cap="none" spc="0" baseline="0" dirty="0">
                <a:solidFill>
                  <a:srgbClr val="FFFFFF"/>
                </a:solidFill>
                <a:uFillTx/>
                <a:latin typeface="Helvetica Neue Light"/>
                <a:ea typeface="+mn-ea"/>
                <a:cs typeface="+mn-cs"/>
              </a:endParaRPr>
            </a:p>
          </p:txBody>
        </p:sp>
        <p:sp>
          <p:nvSpPr>
            <p:cNvPr id="29" name="Ellipse 28"/>
            <p:cNvSpPr/>
            <p:nvPr userDrawn="1"/>
          </p:nvSpPr>
          <p:spPr>
            <a:xfrm>
              <a:off x="504953" y="44624"/>
              <a:ext cx="432000" cy="432000"/>
            </a:xfrm>
            <a:prstGeom prst="ellipse">
              <a:avLst/>
            </a:prstGeom>
            <a:solidFill>
              <a:srgbClr val="ED625B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Helvetica Neue Light"/>
                  <a:ea typeface="+mn-ea"/>
                  <a:cs typeface="+mn-cs"/>
                </a:rPr>
                <a:t>II</a:t>
              </a:r>
              <a:endParaRPr lang="fr-FR" sz="2000" b="0" i="0" u="none" strike="noStrike" kern="1200" cap="none" spc="0" baseline="0" dirty="0">
                <a:solidFill>
                  <a:schemeClr val="bg1"/>
                </a:solidFill>
                <a:uFillTx/>
                <a:latin typeface="Helvetica Neue Light"/>
                <a:ea typeface="+mn-ea"/>
                <a:cs typeface="+mn-cs"/>
              </a:endParaRPr>
            </a:p>
          </p:txBody>
        </p:sp>
        <p:sp>
          <p:nvSpPr>
            <p:cNvPr id="30" name="Ellipse 29"/>
            <p:cNvSpPr/>
            <p:nvPr userDrawn="1"/>
          </p:nvSpPr>
          <p:spPr>
            <a:xfrm>
              <a:off x="1513066" y="44624"/>
              <a:ext cx="432000" cy="432000"/>
            </a:xfrm>
            <a:prstGeom prst="ellipse">
              <a:avLst/>
            </a:prstGeom>
            <a:solidFill>
              <a:srgbClr val="12839A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0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Helvetica Neue Light"/>
                  <a:ea typeface="+mn-ea"/>
                  <a:cs typeface="+mn-cs"/>
                </a:rPr>
                <a:t>IV</a:t>
              </a:r>
              <a:endParaRPr lang="fr-FR" sz="2000" b="0" i="0" u="none" strike="noStrike" kern="1200" cap="none" spc="0" baseline="0" dirty="0">
                <a:solidFill>
                  <a:srgbClr val="FFFFFF"/>
                </a:solidFill>
                <a:uFillTx/>
                <a:latin typeface="Helvetica Neue Light"/>
                <a:ea typeface="+mn-ea"/>
                <a:cs typeface="+mn-cs"/>
              </a:endParaRPr>
            </a:p>
          </p:txBody>
        </p:sp>
      </p:grpSp>
      <p:sp>
        <p:nvSpPr>
          <p:cNvPr id="31" name="Rectangle 30"/>
          <p:cNvSpPr/>
          <p:nvPr userDrawn="1"/>
        </p:nvSpPr>
        <p:spPr>
          <a:xfrm>
            <a:off x="1043608" y="0"/>
            <a:ext cx="1008112" cy="47667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 userDrawn="1"/>
        </p:nvSpPr>
        <p:spPr>
          <a:xfrm>
            <a:off x="0" y="0"/>
            <a:ext cx="539552" cy="47667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8532440" y="6309320"/>
            <a:ext cx="611560" cy="548680"/>
          </a:xfrm>
          <a:prstGeom prst="rect">
            <a:avLst/>
          </a:prstGeom>
          <a:solidFill>
            <a:srgbClr val="ED625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FD45D4-F4ED-4C6A-914E-C43A95956831}" type="slidenum">
              <a:rPr lang="fr-FR" sz="2000" b="1" i="0" u="none" strike="noStrike" kern="1200" cap="none" spc="0" baseline="0" smtClean="0">
                <a:solidFill>
                  <a:schemeClr val="bg1"/>
                </a:solidFill>
                <a:uFillTx/>
                <a:latin typeface="Helvetica Neue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‹N°›</a:t>
            </a:fld>
            <a:endParaRPr lang="fr-FR" sz="2000" b="1" i="0" u="none" strike="noStrike" kern="1200" cap="none" spc="0" baseline="0" dirty="0" smtClean="0">
              <a:solidFill>
                <a:schemeClr val="bg1"/>
              </a:solidFill>
              <a:uFillTx/>
              <a:latin typeface="Helvetica Neue Light"/>
              <a:ea typeface="+mn-ea"/>
              <a:cs typeface="+mn-cs"/>
            </a:endParaRPr>
          </a:p>
        </p:txBody>
      </p:sp>
      <p:pic>
        <p:nvPicPr>
          <p:cNvPr id="16" name="Image 15" descr="Extracthive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524328" y="116632"/>
            <a:ext cx="1497885" cy="322051"/>
          </a:xfrm>
          <a:prstGeom prst="rect">
            <a:avLst/>
          </a:prstGeom>
        </p:spPr>
      </p:pic>
      <p:pic>
        <p:nvPicPr>
          <p:cNvPr id="17" name="Picture 4" descr="See original imag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8027" y="116632"/>
            <a:ext cx="72630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1835696" y="548680"/>
            <a:ext cx="5112568" cy="648072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q"/>
              <a:defRPr sz="1800" b="1">
                <a:solidFill>
                  <a:schemeClr val="tx2">
                    <a:lumMod val="75000"/>
                  </a:schemeClr>
                </a:solidFill>
                <a:latin typeface="Helvetica Neue Light"/>
              </a:defRPr>
            </a:lvl1pPr>
          </a:lstStyle>
          <a:p>
            <a:r>
              <a:rPr lang="fr-FR" dirty="0" smtClean="0"/>
              <a:t> Cliquez pour modifier le style du titre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6 th </a:t>
            </a:r>
            <a:r>
              <a:rPr lang="fr-FR" dirty="0" err="1" smtClean="0"/>
              <a:t>slag</a:t>
            </a:r>
            <a:r>
              <a:rPr lang="fr-FR" dirty="0" smtClean="0"/>
              <a:t> Valorisation symposium</a:t>
            </a:r>
            <a:endParaRPr lang="fr-FR" dirty="0"/>
          </a:p>
        </p:txBody>
      </p:sp>
      <p:sp>
        <p:nvSpPr>
          <p:cNvPr id="18" name="Rectangle à coins arrondis 37">
            <a:extLst>
              <a:ext uri="{FF2B5EF4-FFF2-40B4-BE49-F238E27FC236}">
                <a16:creationId xmlns:a16="http://schemas.microsoft.com/office/drawing/2014/main" xmlns="" id="{759A49C6-87D3-4CE1-85E9-24F64DEE5E74}"/>
              </a:ext>
            </a:extLst>
          </p:cNvPr>
          <p:cNvSpPr/>
          <p:nvPr userDrawn="1"/>
        </p:nvSpPr>
        <p:spPr>
          <a:xfrm>
            <a:off x="2420953" y="-7244"/>
            <a:ext cx="4340443" cy="505864"/>
          </a:xfrm>
          <a:prstGeom prst="flowChartDocument">
            <a:avLst/>
          </a:prstGeom>
          <a:solidFill>
            <a:srgbClr val="E3A30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Helvetica Neue Light"/>
                <a:ea typeface="+mn-ea"/>
                <a:cs typeface="+mn-cs"/>
              </a:rPr>
              <a:t>Experimental 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532440" y="6309320"/>
            <a:ext cx="611560" cy="548680"/>
          </a:xfrm>
          <a:prstGeom prst="rect">
            <a:avLst/>
          </a:prstGeom>
          <a:solidFill>
            <a:srgbClr val="E3A30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FD45D4-F4ED-4C6A-914E-C43A95956831}" type="slidenum">
              <a:rPr lang="fr-FR" sz="2000" b="1" i="0" u="none" strike="noStrike" kern="1200" cap="none" spc="0" baseline="0" smtClean="0">
                <a:solidFill>
                  <a:srgbClr val="FFFFFF"/>
                </a:solidFill>
                <a:uFillTx/>
                <a:latin typeface="Helvetica Neue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‹N°›</a:t>
            </a:fld>
            <a:endParaRPr lang="fr-FR" sz="2000" b="1" i="0" u="none" strike="noStrike" kern="1200" cap="none" spc="0" baseline="0" dirty="0" smtClean="0">
              <a:solidFill>
                <a:srgbClr val="FFFFFF"/>
              </a:solidFill>
              <a:uFillTx/>
              <a:latin typeface="Helvetica Neue Light"/>
              <a:ea typeface="+mn-ea"/>
              <a:cs typeface="+mn-cs"/>
            </a:endParaRPr>
          </a:p>
        </p:txBody>
      </p:sp>
      <p:grpSp>
        <p:nvGrpSpPr>
          <p:cNvPr id="25" name="Groupe 24"/>
          <p:cNvGrpSpPr/>
          <p:nvPr userDrawn="1"/>
        </p:nvGrpSpPr>
        <p:grpSpPr>
          <a:xfrm>
            <a:off x="72007" y="44624"/>
            <a:ext cx="1945067" cy="432000"/>
            <a:chOff x="-1" y="44624"/>
            <a:chExt cx="1945067" cy="432000"/>
          </a:xfrm>
        </p:grpSpPr>
        <p:sp>
          <p:nvSpPr>
            <p:cNvPr id="26" name="Ellipse 25"/>
            <p:cNvSpPr/>
            <p:nvPr userDrawn="1"/>
          </p:nvSpPr>
          <p:spPr>
            <a:xfrm>
              <a:off x="-1" y="44624"/>
              <a:ext cx="432000" cy="432000"/>
            </a:xfrm>
            <a:prstGeom prst="ellipse">
              <a:avLst/>
            </a:prstGeom>
            <a:solidFill>
              <a:srgbClr val="152D47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0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Helvetica Neue UltraLight"/>
                  <a:ea typeface="+mn-ea"/>
                  <a:cs typeface="+mn-cs"/>
                </a:rPr>
                <a:t>I</a:t>
              </a:r>
              <a:endParaRPr lang="fr-FR" sz="2000" b="0" i="0" u="none" strike="noStrike" kern="1200" cap="none" spc="0" baseline="0" dirty="0">
                <a:solidFill>
                  <a:srgbClr val="FFFFFF"/>
                </a:solidFill>
                <a:uFillTx/>
                <a:latin typeface="Helvetica Neue UltraLight"/>
                <a:ea typeface="+mn-ea"/>
                <a:cs typeface="+mn-cs"/>
              </a:endParaRPr>
            </a:p>
          </p:txBody>
        </p:sp>
        <p:sp>
          <p:nvSpPr>
            <p:cNvPr id="27" name="Ellipse 26"/>
            <p:cNvSpPr/>
            <p:nvPr userDrawn="1"/>
          </p:nvSpPr>
          <p:spPr>
            <a:xfrm>
              <a:off x="1009009" y="44624"/>
              <a:ext cx="432000" cy="432000"/>
            </a:xfrm>
            <a:prstGeom prst="ellipse">
              <a:avLst/>
            </a:prstGeom>
            <a:solidFill>
              <a:srgbClr val="E3A303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0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Helvetica Neue Light"/>
                  <a:ea typeface="+mn-ea"/>
                  <a:cs typeface="+mn-cs"/>
                </a:rPr>
                <a:t>III</a:t>
              </a:r>
              <a:endParaRPr lang="fr-FR" sz="2000" b="0" i="0" u="none" strike="noStrike" kern="1200" cap="none" spc="0" baseline="0" dirty="0">
                <a:solidFill>
                  <a:srgbClr val="FFFFFF"/>
                </a:solidFill>
                <a:uFillTx/>
                <a:latin typeface="Helvetica Neue Light"/>
                <a:ea typeface="+mn-ea"/>
                <a:cs typeface="+mn-cs"/>
              </a:endParaRPr>
            </a:p>
          </p:txBody>
        </p:sp>
        <p:sp>
          <p:nvSpPr>
            <p:cNvPr id="28" name="Ellipse 27"/>
            <p:cNvSpPr/>
            <p:nvPr userDrawn="1"/>
          </p:nvSpPr>
          <p:spPr>
            <a:xfrm>
              <a:off x="504953" y="44624"/>
              <a:ext cx="432000" cy="432000"/>
            </a:xfrm>
            <a:prstGeom prst="ellipse">
              <a:avLst/>
            </a:prstGeom>
            <a:solidFill>
              <a:srgbClr val="ED625B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Helvetica Neue Light"/>
                  <a:ea typeface="+mn-ea"/>
                  <a:cs typeface="+mn-cs"/>
                </a:rPr>
                <a:t>II</a:t>
              </a:r>
              <a:endParaRPr lang="fr-FR" sz="2000" b="0" i="0" u="none" strike="noStrike" kern="1200" cap="none" spc="0" baseline="0" dirty="0">
                <a:solidFill>
                  <a:schemeClr val="bg1"/>
                </a:solidFill>
                <a:uFillTx/>
                <a:latin typeface="Helvetica Neue Light"/>
                <a:ea typeface="+mn-ea"/>
                <a:cs typeface="+mn-cs"/>
              </a:endParaRPr>
            </a:p>
          </p:txBody>
        </p:sp>
        <p:sp>
          <p:nvSpPr>
            <p:cNvPr id="29" name="Ellipse 28"/>
            <p:cNvSpPr/>
            <p:nvPr userDrawn="1"/>
          </p:nvSpPr>
          <p:spPr>
            <a:xfrm>
              <a:off x="1513066" y="44624"/>
              <a:ext cx="432000" cy="432000"/>
            </a:xfrm>
            <a:prstGeom prst="ellipse">
              <a:avLst/>
            </a:prstGeom>
            <a:solidFill>
              <a:srgbClr val="12839A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0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Helvetica Neue Light"/>
                  <a:ea typeface="+mn-ea"/>
                  <a:cs typeface="+mn-cs"/>
                </a:rPr>
                <a:t>IV</a:t>
              </a:r>
              <a:endParaRPr lang="fr-FR" sz="2000" b="0" i="0" u="none" strike="noStrike" kern="1200" cap="none" spc="0" baseline="0" dirty="0">
                <a:solidFill>
                  <a:srgbClr val="FFFFFF"/>
                </a:solidFill>
                <a:uFillTx/>
                <a:latin typeface="Helvetica Neue Light"/>
                <a:ea typeface="+mn-ea"/>
                <a:cs typeface="+mn-cs"/>
              </a:endParaRPr>
            </a:p>
          </p:txBody>
        </p:sp>
      </p:grpSp>
      <p:sp>
        <p:nvSpPr>
          <p:cNvPr id="30" name="Rectangle 29"/>
          <p:cNvSpPr/>
          <p:nvPr userDrawn="1"/>
        </p:nvSpPr>
        <p:spPr>
          <a:xfrm>
            <a:off x="0" y="0"/>
            <a:ext cx="1043608" cy="47667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 userDrawn="1"/>
        </p:nvSpPr>
        <p:spPr>
          <a:xfrm>
            <a:off x="1547664" y="0"/>
            <a:ext cx="531168" cy="47667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Extracthive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524328" y="116632"/>
            <a:ext cx="1497885" cy="322051"/>
          </a:xfrm>
          <a:prstGeom prst="rect">
            <a:avLst/>
          </a:prstGeom>
        </p:spPr>
      </p:pic>
      <p:pic>
        <p:nvPicPr>
          <p:cNvPr id="16" name="Picture 4" descr="See original imag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8027" y="116632"/>
            <a:ext cx="72630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1835696" y="548680"/>
            <a:ext cx="5112568" cy="648072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q"/>
              <a:defRPr sz="1800" b="1">
                <a:solidFill>
                  <a:schemeClr val="tx2">
                    <a:lumMod val="75000"/>
                  </a:schemeClr>
                </a:solidFill>
                <a:latin typeface="Helvetica Neue Light"/>
              </a:defRPr>
            </a:lvl1pPr>
          </a:lstStyle>
          <a:p>
            <a:r>
              <a:rPr lang="fr-FR" dirty="0" smtClean="0"/>
              <a:t> Cliquez pour modifier le style du titre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6 th </a:t>
            </a:r>
            <a:r>
              <a:rPr lang="fr-FR" dirty="0" err="1" smtClean="0"/>
              <a:t>slag</a:t>
            </a:r>
            <a:r>
              <a:rPr lang="fr-FR" dirty="0" smtClean="0"/>
              <a:t> Valorisation symposium</a:t>
            </a:r>
            <a:endParaRPr lang="fr-FR" dirty="0"/>
          </a:p>
        </p:txBody>
      </p:sp>
      <p:sp>
        <p:nvSpPr>
          <p:cNvPr id="18" name="Rectangle à coins arrondis 37">
            <a:extLst>
              <a:ext uri="{FF2B5EF4-FFF2-40B4-BE49-F238E27FC236}">
                <a16:creationId xmlns:a16="http://schemas.microsoft.com/office/drawing/2014/main" xmlns="" id="{759A49C6-87D3-4CE1-85E9-24F64DEE5E74}"/>
              </a:ext>
            </a:extLst>
          </p:cNvPr>
          <p:cNvSpPr/>
          <p:nvPr userDrawn="1"/>
        </p:nvSpPr>
        <p:spPr>
          <a:xfrm>
            <a:off x="2420953" y="-7244"/>
            <a:ext cx="4340443" cy="505864"/>
          </a:xfrm>
          <a:prstGeom prst="flowChartDocument">
            <a:avLst/>
          </a:prstGeom>
          <a:solidFill>
            <a:srgbClr val="12839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 err="1" smtClean="0">
                <a:solidFill>
                  <a:schemeClr val="bg1"/>
                </a:solidFill>
                <a:uFillTx/>
                <a:latin typeface="Helvetica Neue Light"/>
                <a:ea typeface="+mn-ea"/>
                <a:cs typeface="+mn-cs"/>
              </a:rPr>
              <a:t>Results</a:t>
            </a:r>
            <a:r>
              <a:rPr lang="fr-FR" sz="2000" b="1" i="0" u="none" strike="noStrike" kern="1200" cap="none" spc="0" baseline="0" dirty="0" smtClean="0">
                <a:solidFill>
                  <a:schemeClr val="bg1"/>
                </a:solidFill>
                <a:uFillTx/>
                <a:latin typeface="Helvetica Neue Light"/>
                <a:ea typeface="+mn-ea"/>
                <a:cs typeface="+mn-cs"/>
              </a:rPr>
              <a:t> - Discussions</a:t>
            </a:r>
            <a:endParaRPr lang="fr-FR" sz="2000" b="1" i="0" u="none" strike="noStrike" kern="1200" cap="none" spc="0" baseline="0" dirty="0">
              <a:solidFill>
                <a:schemeClr val="bg1"/>
              </a:solidFill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532440" y="6309320"/>
            <a:ext cx="611560" cy="548680"/>
          </a:xfrm>
          <a:prstGeom prst="rect">
            <a:avLst/>
          </a:prstGeom>
          <a:solidFill>
            <a:srgbClr val="12839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FD45D4-F4ED-4C6A-914E-C43A95956831}" type="slidenum">
              <a:rPr lang="fr-FR" sz="2000" b="1" i="0" u="none" strike="noStrike" kern="1200" cap="none" spc="0" baseline="0" smtClean="0">
                <a:solidFill>
                  <a:schemeClr val="bg1"/>
                </a:solidFill>
                <a:uFillTx/>
                <a:latin typeface="Helvetica Neue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‹N°›</a:t>
            </a:fld>
            <a:endParaRPr lang="fr-FR" sz="2000" b="1" i="0" u="none" strike="noStrike" kern="1200" cap="none" spc="0" baseline="0" dirty="0" smtClean="0">
              <a:solidFill>
                <a:schemeClr val="bg1"/>
              </a:solidFill>
              <a:uFillTx/>
              <a:latin typeface="Helvetica Neue Light"/>
              <a:ea typeface="+mn-ea"/>
              <a:cs typeface="+mn-cs"/>
            </a:endParaRPr>
          </a:p>
        </p:txBody>
      </p:sp>
      <p:grpSp>
        <p:nvGrpSpPr>
          <p:cNvPr id="25" name="Groupe 24"/>
          <p:cNvGrpSpPr/>
          <p:nvPr userDrawn="1"/>
        </p:nvGrpSpPr>
        <p:grpSpPr>
          <a:xfrm>
            <a:off x="72007" y="44624"/>
            <a:ext cx="1945067" cy="432000"/>
            <a:chOff x="-1" y="44624"/>
            <a:chExt cx="1945067" cy="432000"/>
          </a:xfrm>
        </p:grpSpPr>
        <p:sp>
          <p:nvSpPr>
            <p:cNvPr id="26" name="Ellipse 25"/>
            <p:cNvSpPr/>
            <p:nvPr userDrawn="1"/>
          </p:nvSpPr>
          <p:spPr>
            <a:xfrm>
              <a:off x="-1" y="44624"/>
              <a:ext cx="432000" cy="432000"/>
            </a:xfrm>
            <a:prstGeom prst="ellipse">
              <a:avLst/>
            </a:prstGeom>
            <a:solidFill>
              <a:srgbClr val="152D47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0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Helvetica Neue UltraLight"/>
                  <a:ea typeface="+mn-ea"/>
                  <a:cs typeface="+mn-cs"/>
                </a:rPr>
                <a:t>I</a:t>
              </a:r>
              <a:endParaRPr lang="fr-FR" sz="2000" b="0" i="0" u="none" strike="noStrike" kern="1200" cap="none" spc="0" baseline="0" dirty="0">
                <a:solidFill>
                  <a:srgbClr val="FFFFFF"/>
                </a:solidFill>
                <a:uFillTx/>
                <a:latin typeface="Helvetica Neue UltraLight"/>
                <a:ea typeface="+mn-ea"/>
                <a:cs typeface="+mn-cs"/>
              </a:endParaRPr>
            </a:p>
          </p:txBody>
        </p:sp>
        <p:sp>
          <p:nvSpPr>
            <p:cNvPr id="27" name="Ellipse 26"/>
            <p:cNvSpPr/>
            <p:nvPr userDrawn="1"/>
          </p:nvSpPr>
          <p:spPr>
            <a:xfrm>
              <a:off x="1009009" y="44624"/>
              <a:ext cx="432000" cy="432000"/>
            </a:xfrm>
            <a:prstGeom prst="ellipse">
              <a:avLst/>
            </a:prstGeom>
            <a:solidFill>
              <a:srgbClr val="E3A303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0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Helvetica Neue Light"/>
                  <a:ea typeface="+mn-ea"/>
                  <a:cs typeface="+mn-cs"/>
                </a:rPr>
                <a:t>III</a:t>
              </a:r>
              <a:endParaRPr lang="fr-FR" sz="2000" b="0" i="0" u="none" strike="noStrike" kern="1200" cap="none" spc="0" baseline="0" dirty="0">
                <a:solidFill>
                  <a:srgbClr val="FFFFFF"/>
                </a:solidFill>
                <a:uFillTx/>
                <a:latin typeface="Helvetica Neue Light"/>
                <a:ea typeface="+mn-ea"/>
                <a:cs typeface="+mn-cs"/>
              </a:endParaRPr>
            </a:p>
          </p:txBody>
        </p:sp>
        <p:sp>
          <p:nvSpPr>
            <p:cNvPr id="28" name="Ellipse 27"/>
            <p:cNvSpPr/>
            <p:nvPr userDrawn="1"/>
          </p:nvSpPr>
          <p:spPr>
            <a:xfrm>
              <a:off x="504953" y="44624"/>
              <a:ext cx="432000" cy="432000"/>
            </a:xfrm>
            <a:prstGeom prst="ellipse">
              <a:avLst/>
            </a:prstGeom>
            <a:solidFill>
              <a:srgbClr val="ED625B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Helvetica Neue Light"/>
                  <a:ea typeface="+mn-ea"/>
                  <a:cs typeface="+mn-cs"/>
                </a:rPr>
                <a:t>II</a:t>
              </a:r>
              <a:endParaRPr lang="fr-FR" sz="2000" b="0" i="0" u="none" strike="noStrike" kern="1200" cap="none" spc="0" baseline="0" dirty="0">
                <a:solidFill>
                  <a:schemeClr val="bg1"/>
                </a:solidFill>
                <a:uFillTx/>
                <a:latin typeface="Helvetica Neue Light"/>
                <a:ea typeface="+mn-ea"/>
                <a:cs typeface="+mn-cs"/>
              </a:endParaRPr>
            </a:p>
          </p:txBody>
        </p:sp>
        <p:sp>
          <p:nvSpPr>
            <p:cNvPr id="29" name="Ellipse 28"/>
            <p:cNvSpPr/>
            <p:nvPr userDrawn="1"/>
          </p:nvSpPr>
          <p:spPr>
            <a:xfrm>
              <a:off x="1513066" y="44624"/>
              <a:ext cx="432000" cy="432000"/>
            </a:xfrm>
            <a:prstGeom prst="ellipse">
              <a:avLst/>
            </a:prstGeom>
            <a:solidFill>
              <a:srgbClr val="12839A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0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Helvetica Neue Light"/>
                  <a:ea typeface="+mn-ea"/>
                  <a:cs typeface="+mn-cs"/>
                </a:rPr>
                <a:t>IV</a:t>
              </a:r>
              <a:endParaRPr lang="fr-FR" sz="2000" b="0" i="0" u="none" strike="noStrike" kern="1200" cap="none" spc="0" baseline="0" dirty="0">
                <a:solidFill>
                  <a:srgbClr val="FFFFFF"/>
                </a:solidFill>
                <a:uFillTx/>
                <a:latin typeface="Helvetica Neue Light"/>
                <a:ea typeface="+mn-ea"/>
                <a:cs typeface="+mn-cs"/>
              </a:endParaRPr>
            </a:p>
          </p:txBody>
        </p:sp>
      </p:grpSp>
      <p:sp>
        <p:nvSpPr>
          <p:cNvPr id="30" name="Rectangle 29"/>
          <p:cNvSpPr/>
          <p:nvPr userDrawn="1"/>
        </p:nvSpPr>
        <p:spPr>
          <a:xfrm>
            <a:off x="0" y="0"/>
            <a:ext cx="1547664" cy="47667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Extracthive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524328" y="116632"/>
            <a:ext cx="1497885" cy="322051"/>
          </a:xfrm>
          <a:prstGeom prst="rect">
            <a:avLst/>
          </a:prstGeom>
        </p:spPr>
      </p:pic>
      <p:pic>
        <p:nvPicPr>
          <p:cNvPr id="15" name="Picture 4" descr="See original imag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8027" y="116632"/>
            <a:ext cx="72630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1835696" y="548680"/>
            <a:ext cx="5112568" cy="648072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q"/>
              <a:defRPr sz="1800" b="1">
                <a:latin typeface="Helvetica Neue Light"/>
              </a:defRPr>
            </a:lvl1pPr>
          </a:lstStyle>
          <a:p>
            <a:r>
              <a:rPr lang="fr-FR" dirty="0" smtClean="0"/>
              <a:t> Cliquez pour modifier le style du titre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6 th </a:t>
            </a:r>
            <a:r>
              <a:rPr lang="fr-FR" dirty="0" err="1" smtClean="0"/>
              <a:t>slag</a:t>
            </a:r>
            <a:r>
              <a:rPr lang="fr-FR" dirty="0" smtClean="0"/>
              <a:t> Valorisation symposium</a:t>
            </a:r>
            <a:endParaRPr lang="fr-FR" dirty="0"/>
          </a:p>
        </p:txBody>
      </p:sp>
      <p:sp>
        <p:nvSpPr>
          <p:cNvPr id="18" name="Rectangle à coins arrondis 37">
            <a:extLst>
              <a:ext uri="{FF2B5EF4-FFF2-40B4-BE49-F238E27FC236}">
                <a16:creationId xmlns:a16="http://schemas.microsoft.com/office/drawing/2014/main" xmlns="" id="{759A49C6-87D3-4CE1-85E9-24F64DEE5E74}"/>
              </a:ext>
            </a:extLst>
          </p:cNvPr>
          <p:cNvSpPr/>
          <p:nvPr userDrawn="1"/>
        </p:nvSpPr>
        <p:spPr>
          <a:xfrm>
            <a:off x="2420953" y="-7244"/>
            <a:ext cx="4340443" cy="505864"/>
          </a:xfrm>
          <a:prstGeom prst="flowChartDocumen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Helvetica Neue UltraLight"/>
                <a:ea typeface="+mn-ea"/>
                <a:cs typeface="+mn-cs"/>
              </a:rPr>
              <a:t>Conclusions</a:t>
            </a:r>
            <a:endParaRPr lang="fr-FR" sz="2000" b="1" i="0" u="none" strike="noStrike" kern="1200" cap="none" spc="0" baseline="0" dirty="0">
              <a:solidFill>
                <a:srgbClr val="FFFFFF"/>
              </a:solidFill>
              <a:uFillTx/>
              <a:latin typeface="Helvetica Neue UltraLight"/>
              <a:ea typeface="+mn-ea"/>
              <a:cs typeface="+mn-cs"/>
            </a:endParaRPr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72008" y="-27384"/>
            <a:ext cx="466647" cy="504057"/>
            <a:chOff x="539552" y="836714"/>
            <a:chExt cx="432048" cy="360041"/>
          </a:xfrm>
        </p:grpSpPr>
        <p:sp>
          <p:nvSpPr>
            <p:cNvPr id="23" name="Ellipse 22"/>
            <p:cNvSpPr/>
            <p:nvPr userDrawn="1"/>
          </p:nvSpPr>
          <p:spPr>
            <a:xfrm>
              <a:off x="539552" y="836714"/>
              <a:ext cx="432048" cy="360041"/>
            </a:xfrm>
            <a:prstGeom prst="ellipse">
              <a:avLst/>
            </a:prstGeom>
            <a:solidFill>
              <a:srgbClr val="152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000" b="0" i="0" u="none" strike="noStrike" kern="1200" cap="none" spc="0" baseline="0" dirty="0">
                <a:solidFill>
                  <a:srgbClr val="FFFFFF"/>
                </a:solidFill>
                <a:uFillTx/>
                <a:latin typeface="Helvetica Neue UltraLight"/>
                <a:ea typeface="+mn-ea"/>
                <a:cs typeface="+mn-cs"/>
              </a:endParaRPr>
            </a:p>
          </p:txBody>
        </p:sp>
        <p:sp>
          <p:nvSpPr>
            <p:cNvPr id="24" name="ZoneTexte 47">
              <a:extLst>
                <a:ext uri="{FF2B5EF4-FFF2-40B4-BE49-F238E27FC236}">
                  <a16:creationId xmlns:a16="http://schemas.microsoft.com/office/drawing/2014/main" xmlns="" id="{5CBE05F8-84D1-4E93-B811-3E63D6A96E4D}"/>
                </a:ext>
              </a:extLst>
            </p:cNvPr>
            <p:cNvSpPr txBox="1"/>
            <p:nvPr userDrawn="1"/>
          </p:nvSpPr>
          <p:spPr>
            <a:xfrm>
              <a:off x="602816" y="859525"/>
              <a:ext cx="236277" cy="28579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1" i="0" u="none" strike="noStrike" kern="1200" cap="none" spc="0" baseline="0" dirty="0">
                  <a:solidFill>
                    <a:schemeClr val="bg1"/>
                  </a:solidFill>
                  <a:uFillTx/>
                  <a:latin typeface="Helvetica Neue UltraLight"/>
                  <a:cs typeface="Times New Roman" pitchFamily="18"/>
                </a:rPr>
                <a:t>I</a:t>
              </a:r>
            </a:p>
          </p:txBody>
        </p:sp>
      </p:grpSp>
      <p:grpSp>
        <p:nvGrpSpPr>
          <p:cNvPr id="25" name="Groupe 41"/>
          <p:cNvGrpSpPr/>
          <p:nvPr userDrawn="1"/>
        </p:nvGrpSpPr>
        <p:grpSpPr>
          <a:xfrm>
            <a:off x="1081017" y="-27383"/>
            <a:ext cx="466647" cy="504056"/>
            <a:chOff x="1296144" y="44624"/>
            <a:chExt cx="432048" cy="432048"/>
          </a:xfrm>
        </p:grpSpPr>
        <p:sp>
          <p:nvSpPr>
            <p:cNvPr id="26" name="Ellipse 25"/>
            <p:cNvSpPr/>
            <p:nvPr userDrawn="1"/>
          </p:nvSpPr>
          <p:spPr>
            <a:xfrm>
              <a:off x="1296144" y="44624"/>
              <a:ext cx="432048" cy="432048"/>
            </a:xfrm>
            <a:prstGeom prst="ellipse">
              <a:avLst/>
            </a:prstGeom>
            <a:solidFill>
              <a:srgbClr val="E3A30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7" name="ZoneTexte 47">
              <a:extLst>
                <a:ext uri="{FF2B5EF4-FFF2-40B4-BE49-F238E27FC236}">
                  <a16:creationId xmlns:a16="http://schemas.microsoft.com/office/drawing/2014/main" xmlns="" id="{5CBE05F8-84D1-4E93-B811-3E63D6A96E4D}"/>
                </a:ext>
              </a:extLst>
            </p:cNvPr>
            <p:cNvSpPr txBox="1"/>
            <p:nvPr userDrawn="1"/>
          </p:nvSpPr>
          <p:spPr>
            <a:xfrm>
              <a:off x="1328178" y="71999"/>
              <a:ext cx="366882" cy="34295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1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Helvetica Neue UltraLight"/>
                  <a:cs typeface="Times New Roman" pitchFamily="18"/>
                </a:rPr>
                <a:t>III</a:t>
              </a:r>
              <a:endParaRPr lang="fr-FR" sz="2000" b="1" i="0" u="none" strike="noStrike" kern="1200" cap="none" spc="0" baseline="0" dirty="0">
                <a:solidFill>
                  <a:schemeClr val="bg1"/>
                </a:solidFill>
                <a:uFillTx/>
                <a:latin typeface="Helvetica Neue UltraLight"/>
                <a:cs typeface="Times New Roman" pitchFamily="18"/>
              </a:endParaRPr>
            </a:p>
          </p:txBody>
        </p:sp>
      </p:grpSp>
      <p:grpSp>
        <p:nvGrpSpPr>
          <p:cNvPr id="28" name="Groupe 40"/>
          <p:cNvGrpSpPr/>
          <p:nvPr userDrawn="1"/>
        </p:nvGrpSpPr>
        <p:grpSpPr>
          <a:xfrm>
            <a:off x="576961" y="-27383"/>
            <a:ext cx="466647" cy="504056"/>
            <a:chOff x="683568" y="414950"/>
            <a:chExt cx="432048" cy="432048"/>
          </a:xfrm>
        </p:grpSpPr>
        <p:sp>
          <p:nvSpPr>
            <p:cNvPr id="29" name="Ellipse 28"/>
            <p:cNvSpPr/>
            <p:nvPr userDrawn="1"/>
          </p:nvSpPr>
          <p:spPr>
            <a:xfrm>
              <a:off x="683568" y="414950"/>
              <a:ext cx="432048" cy="432048"/>
            </a:xfrm>
            <a:prstGeom prst="ellipse">
              <a:avLst/>
            </a:prstGeom>
            <a:solidFill>
              <a:srgbClr val="ED62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900" b="0" i="0" u="none" strike="noStrike" kern="1200" cap="none" spc="0" baseline="0" dirty="0">
                <a:solidFill>
                  <a:schemeClr val="bg1"/>
                </a:solidFill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0" name="ZoneTexte 47">
              <a:extLst>
                <a:ext uri="{FF2B5EF4-FFF2-40B4-BE49-F238E27FC236}">
                  <a16:creationId xmlns:a16="http://schemas.microsoft.com/office/drawing/2014/main" xmlns="" id="{5CBE05F8-84D1-4E93-B811-3E63D6A96E4D}"/>
                </a:ext>
              </a:extLst>
            </p:cNvPr>
            <p:cNvSpPr txBox="1"/>
            <p:nvPr userDrawn="1"/>
          </p:nvSpPr>
          <p:spPr>
            <a:xfrm>
              <a:off x="747368" y="440733"/>
              <a:ext cx="301579" cy="34295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1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Helvetica Neue UltraLight"/>
                  <a:cs typeface="Times New Roman" pitchFamily="18"/>
                </a:rPr>
                <a:t>II</a:t>
              </a:r>
              <a:endParaRPr lang="fr-FR" sz="2000" b="1" i="0" u="none" strike="noStrike" kern="1200" cap="none" spc="0" baseline="0" dirty="0">
                <a:solidFill>
                  <a:schemeClr val="bg1"/>
                </a:solidFill>
                <a:uFillTx/>
                <a:latin typeface="Helvetica Neue UltraLight"/>
                <a:cs typeface="Times New Roman" pitchFamily="18"/>
              </a:endParaRPr>
            </a:p>
          </p:txBody>
        </p:sp>
      </p:grpSp>
      <p:grpSp>
        <p:nvGrpSpPr>
          <p:cNvPr id="31" name="Groupe 42"/>
          <p:cNvGrpSpPr/>
          <p:nvPr userDrawn="1"/>
        </p:nvGrpSpPr>
        <p:grpSpPr>
          <a:xfrm>
            <a:off x="1585074" y="-27383"/>
            <a:ext cx="466646" cy="504056"/>
            <a:chOff x="2029476" y="44624"/>
            <a:chExt cx="432047" cy="432048"/>
          </a:xfrm>
        </p:grpSpPr>
        <p:sp>
          <p:nvSpPr>
            <p:cNvPr id="32" name="Ellipse 31"/>
            <p:cNvSpPr/>
            <p:nvPr userDrawn="1"/>
          </p:nvSpPr>
          <p:spPr>
            <a:xfrm>
              <a:off x="2029476" y="44624"/>
              <a:ext cx="432047" cy="432048"/>
            </a:xfrm>
            <a:prstGeom prst="ellipse">
              <a:avLst/>
            </a:prstGeom>
            <a:solidFill>
              <a:srgbClr val="12839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3" name="ZoneTexte 47">
              <a:extLst>
                <a:ext uri="{FF2B5EF4-FFF2-40B4-BE49-F238E27FC236}">
                  <a16:creationId xmlns:a16="http://schemas.microsoft.com/office/drawing/2014/main" xmlns="" id="{5CBE05F8-84D1-4E93-B811-3E63D6A96E4D}"/>
                </a:ext>
              </a:extLst>
            </p:cNvPr>
            <p:cNvSpPr txBox="1"/>
            <p:nvPr userDrawn="1"/>
          </p:nvSpPr>
          <p:spPr>
            <a:xfrm>
              <a:off x="2066440" y="76397"/>
              <a:ext cx="395081" cy="34295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1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Helvetica Neue UltraLight"/>
                  <a:cs typeface="Times New Roman" pitchFamily="18"/>
                </a:rPr>
                <a:t>IV</a:t>
              </a:r>
              <a:endParaRPr lang="fr-FR" sz="2000" b="1" i="0" u="none" strike="noStrike" kern="1200" cap="none" spc="0" baseline="0" dirty="0">
                <a:solidFill>
                  <a:schemeClr val="bg1"/>
                </a:solidFill>
                <a:uFillTx/>
                <a:latin typeface="Helvetica Neue UltraLight"/>
                <a:cs typeface="Times New Roman" pitchFamily="18"/>
              </a:endParaRPr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8532440" y="6309320"/>
            <a:ext cx="611560" cy="54868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FD45D4-F4ED-4C6A-914E-C43A95956831}" type="slidenum">
              <a:rPr lang="fr-FR" sz="2000" b="1" i="0" u="none" strike="noStrike" kern="1200" cap="none" spc="0" baseline="0" smtClean="0">
                <a:solidFill>
                  <a:srgbClr val="FFFFFF"/>
                </a:solidFill>
                <a:uFillTx/>
                <a:latin typeface="Helvetica Neue Ultra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‹N°›</a:t>
            </a:fld>
            <a:endParaRPr lang="fr-FR" sz="2000" b="1" i="0" u="none" strike="noStrike" kern="1200" cap="none" spc="0" baseline="0" dirty="0" smtClean="0">
              <a:solidFill>
                <a:srgbClr val="FFFFFF"/>
              </a:solidFill>
              <a:uFillTx/>
              <a:latin typeface="Helvetica Neue UltraLight"/>
              <a:ea typeface="+mn-ea"/>
              <a:cs typeface="+mn-cs"/>
            </a:endParaRPr>
          </a:p>
        </p:txBody>
      </p:sp>
      <p:pic>
        <p:nvPicPr>
          <p:cNvPr id="21" name="Image 20" descr="Extracthive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524328" y="116632"/>
            <a:ext cx="1497885" cy="322051"/>
          </a:xfrm>
          <a:prstGeom prst="rect">
            <a:avLst/>
          </a:prstGeom>
        </p:spPr>
      </p:pic>
      <p:pic>
        <p:nvPicPr>
          <p:cNvPr id="36" name="Picture 4" descr="See original imag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8027" y="116632"/>
            <a:ext cx="72630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6 th slag Valorisation symposium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AC592-EE7C-46AB-B935-7E017831E8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2" r:id="rId5"/>
    <p:sldLayoutId id="2147483653" r:id="rId6"/>
    <p:sldLayoutId id="2147483655" r:id="rId7"/>
    <p:sldLayoutId id="2147483656" r:id="rId8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emf"/><Relationship Id="rId5" Type="http://schemas.openxmlformats.org/officeDocument/2006/relationships/image" Target="../media/image4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12" Type="http://schemas.openxmlformats.org/officeDocument/2006/relationships/image" Target="../media/image31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openxmlformats.org/officeDocument/2006/relationships/image" Target="../media/image30.emf"/><Relationship Id="rId5" Type="http://schemas.openxmlformats.org/officeDocument/2006/relationships/diagramColors" Target="../diagrams/colors2.xml"/><Relationship Id="rId10" Type="http://schemas.openxmlformats.org/officeDocument/2006/relationships/image" Target="../media/image29.em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tracthive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7504" y="44624"/>
            <a:ext cx="3293328" cy="664286"/>
          </a:xfrm>
          <a:prstGeom prst="rect">
            <a:avLst/>
          </a:prstGeom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323528" y="2276872"/>
            <a:ext cx="8640959" cy="760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26315D"/>
                </a:solidFill>
                <a:latin typeface="+mj-lt"/>
                <a:cs typeface="Helvetica Neue UltraLight"/>
              </a:rPr>
              <a:t>Beneficiation of iron-rich tailings from the mining industry: Case of red mud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0" y="1956955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2843808" y="3501008"/>
            <a:ext cx="2917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400" b="1" i="1" dirty="0" smtClean="0">
                <a:solidFill>
                  <a:srgbClr val="26315D"/>
                </a:solidFill>
              </a:rPr>
              <a:t>Abdoulaye Maihatchi</a:t>
            </a:r>
            <a:endParaRPr lang="en-US" altLang="fr-FR" sz="2400" b="1" i="1" dirty="0">
              <a:solidFill>
                <a:srgbClr val="26315D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335699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907704" y="1340768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6</a:t>
            </a:r>
            <a:r>
              <a:rPr lang="fr-FR" sz="2000" baseline="30000" dirty="0"/>
              <a:t>th</a:t>
            </a:r>
            <a:r>
              <a:rPr lang="fr-FR" sz="2000" dirty="0"/>
              <a:t> </a:t>
            </a:r>
            <a:r>
              <a:rPr lang="fr-FR" sz="2000" dirty="0" smtClean="0"/>
              <a:t>International </a:t>
            </a:r>
            <a:r>
              <a:rPr lang="fr-FR" sz="2000" dirty="0" err="1" smtClean="0"/>
              <a:t>Slag</a:t>
            </a:r>
            <a:r>
              <a:rPr lang="fr-FR" sz="2000" dirty="0" smtClean="0"/>
              <a:t> </a:t>
            </a:r>
            <a:r>
              <a:rPr lang="fr-FR" sz="2000" dirty="0"/>
              <a:t>Valorisation </a:t>
            </a:r>
            <a:r>
              <a:rPr lang="fr-FR" sz="2000" dirty="0" smtClean="0"/>
              <a:t>Symposium</a:t>
            </a:r>
            <a:endParaRPr lang="fr-FR" sz="2000" dirty="0"/>
          </a:p>
        </p:txBody>
      </p:sp>
      <p:sp>
        <p:nvSpPr>
          <p:cNvPr id="10" name="AutoShape 2" descr="RÃ©sultat de recherche d'images pour &quot;LRGP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4" descr="RÃ©sultat de recherche d'images pour &quot;LRGP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6" descr="RÃ©sultat de recherche d'images pour &quot;LRGP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 descr="RÃ©sultat de recherche d'images pour &quot;log univ nancy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4892" y="44624"/>
            <a:ext cx="2123612" cy="7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See original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1408"/>
            <a:ext cx="1584176" cy="78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483768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01-05 April 2019</a:t>
            </a:r>
          </a:p>
          <a:p>
            <a:pPr algn="ctr"/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Mechelen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Belgium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5299" y="4420269"/>
            <a:ext cx="236333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fr-FR"/>
            </a:defPPr>
            <a:lvl1pPr>
              <a:defRPr b="1" i="1">
                <a:solidFill>
                  <a:srgbClr val="26315D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2000" i="0" u="sng" dirty="0" smtClean="0">
                <a:solidFill>
                  <a:schemeClr val="tx2">
                    <a:lumMod val="50000"/>
                  </a:schemeClr>
                </a:solidFill>
              </a:rPr>
              <a:t>LRGP</a:t>
            </a:r>
            <a:endParaRPr lang="fr-FR" sz="2000" i="0" u="sng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François 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Lapicque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(DR)</a:t>
            </a:r>
          </a:p>
          <a:p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Marie-</a:t>
            </a:r>
            <a:r>
              <a:rPr lang="en-GB" b="0" dirty="0" err="1" smtClean="0">
                <a:solidFill>
                  <a:schemeClr val="tx2">
                    <a:lumMod val="50000"/>
                  </a:schemeClr>
                </a:solidFill>
              </a:rPr>
              <a:t>Noëlle</a:t>
            </a:r>
            <a:r>
              <a:rPr lang="en-GB" b="0" dirty="0" smtClean="0">
                <a:solidFill>
                  <a:schemeClr val="tx2">
                    <a:lumMod val="50000"/>
                  </a:schemeClr>
                </a:solidFill>
              </a:rPr>
              <a:t> Pons (DR)</a:t>
            </a:r>
            <a:endParaRPr lang="fr-FR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191435" y="4646166"/>
            <a:ext cx="2196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u="sng" dirty="0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fr-FR" sz="2000" b="1" i="0" u="sng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XTRACTHIVE</a:t>
            </a:r>
          </a:p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>
                <a:solidFill>
                  <a:schemeClr val="tx2">
                    <a:lumMod val="50000"/>
                  </a:schemeClr>
                </a:solidFill>
              </a:rPr>
              <a:t>Frédéric Goettmann</a:t>
            </a:r>
          </a:p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>
                <a:solidFill>
                  <a:schemeClr val="tx2">
                    <a:lumMod val="50000"/>
                  </a:schemeClr>
                </a:solidFill>
              </a:rPr>
              <a:t>Quentin Ricoux</a:t>
            </a:r>
          </a:p>
        </p:txBody>
      </p:sp>
      <p:pic>
        <p:nvPicPr>
          <p:cNvPr id="18" name="Picture 2" descr="C:\Users\Pellegrin\Downloads\WP_20160616_003.jpg"/>
          <p:cNvPicPr>
            <a:picLocks noChangeAspect="1" noChangeArrowheads="1"/>
          </p:cNvPicPr>
          <p:nvPr/>
        </p:nvPicPr>
        <p:blipFill>
          <a:blip r:embed="rId6" cstate="print"/>
          <a:srcRect l="40037" t="30792" r="43898" b="41057"/>
          <a:stretch>
            <a:fillRect/>
          </a:stretch>
        </p:blipFill>
        <p:spPr bwMode="auto">
          <a:xfrm>
            <a:off x="3491880" y="4005064"/>
            <a:ext cx="1800200" cy="1770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835696" y="332656"/>
            <a:ext cx="51125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3645024"/>
            <a:ext cx="2052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fr-FR" sz="2000" b="1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Faradaic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yields</a:t>
            </a:r>
            <a:endParaRPr lang="fr-F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980728"/>
            <a:ext cx="2525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fr-FR" sz="2000" b="1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Cyclic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voltammetry</a:t>
            </a:r>
            <a:endParaRPr lang="fr-F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92280" y="1412776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S = 19,4 cm²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6 th slag Valorisation symposium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020272" y="2564904"/>
            <a:ext cx="96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  <a:t>40 mV/s</a:t>
            </a:r>
            <a:endParaRPr lang="fr-FR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Image 14"/>
          <p:cNvPicPr/>
          <p:nvPr/>
        </p:nvPicPr>
        <p:blipFill>
          <a:blip r:embed="rId2" cstate="print"/>
          <a:srcRect l="6075" t="8142" r="12549" b="696"/>
          <a:stretch>
            <a:fillRect/>
          </a:stretch>
        </p:blipFill>
        <p:spPr bwMode="auto">
          <a:xfrm>
            <a:off x="0" y="3933056"/>
            <a:ext cx="36004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mag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124744"/>
            <a:ext cx="3096344" cy="246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 descr="C:\Users\MAIHATCHI\Downloads\DSC_0831.JPG">
            <a:extLst>
              <a:ext uri="{FF2B5EF4-FFF2-40B4-BE49-F238E27FC236}">
                <a16:creationId xmlns:a16="http://schemas.microsoft.com/office/drawing/2014/main" xmlns="" id="{45E444F8-EF60-4211-B5F1-6F2F4CA20F37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21511" y="1678889"/>
            <a:ext cx="1867479" cy="1479270"/>
          </a:xfrm>
          <a:prstGeom prst="rect">
            <a:avLst/>
          </a:prstGeom>
          <a:ln w="12700">
            <a:solidFill>
              <a:srgbClr val="26315D"/>
            </a:solidFill>
            <a:tailEnd type="triangle"/>
          </a:ln>
        </p:spPr>
      </p:pic>
      <p:cxnSp>
        <p:nvCxnSpPr>
          <p:cNvPr id="31" name="Connecteur droit avec flèche 30"/>
          <p:cNvCxnSpPr/>
          <p:nvPr/>
        </p:nvCxnSpPr>
        <p:spPr>
          <a:xfrm>
            <a:off x="2771800" y="2132856"/>
            <a:ext cx="10081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re 1"/>
          <p:cNvSpPr>
            <a:spLocks noGrp="1"/>
          </p:cNvSpPr>
          <p:nvPr>
            <p:ph type="ctrTitle"/>
          </p:nvPr>
        </p:nvSpPr>
        <p:spPr>
          <a:xfrm>
            <a:off x="1475656" y="404664"/>
            <a:ext cx="5112568" cy="648072"/>
          </a:xfrm>
        </p:spPr>
        <p:txBody>
          <a:bodyPr>
            <a:normAutofit/>
          </a:bodyPr>
          <a:lstStyle/>
          <a:p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 Electrodeposition of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</a:rPr>
              <a:t>iron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44008" y="4293096"/>
            <a:ext cx="3851920" cy="175432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The tests were carried out under 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 same conditions (temperature,% Fe</a:t>
            </a:r>
            <a:r>
              <a:rPr lang="en-US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b="1" baseline="-25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For each red mud, the current density is chosen based on the cyclic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voltammetry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curves.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5696" y="476672"/>
            <a:ext cx="6336704" cy="648072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 Quality of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</a:rPr>
              <a:t>deposit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</a:rPr>
              <a:t>iron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 …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smtClean="0"/>
              <a:t>6 th slag Valorisation symposium</a:t>
            </a:r>
            <a:endParaRPr lang="fr-FR" dirty="0"/>
          </a:p>
        </p:txBody>
      </p:sp>
      <p:pic>
        <p:nvPicPr>
          <p:cNvPr id="8" name="Picture 8" descr="C:\Users\SS172530\AppData\Local\Microsoft\Windows\Temporary Internet Files\Content.IE5\ZQ3U7BT3\attention-icon-2332-large[1].png">
            <a:extLst>
              <a:ext uri="{FF2B5EF4-FFF2-40B4-BE49-F238E27FC236}">
                <a16:creationId xmlns:a16="http://schemas.microsoft.com/office/drawing/2014/main" xmlns="" id="{AF9C8846-1C95-4BB3-868D-17B9DE46B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968" y="5455816"/>
            <a:ext cx="925512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2492896"/>
            <a:ext cx="1442625" cy="11521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52320" y="3789040"/>
            <a:ext cx="1486814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b="1" dirty="0">
                <a:solidFill>
                  <a:srgbClr val="17375E"/>
                </a:solidFill>
                <a:latin typeface="Helvetica Neue UltraLight"/>
              </a:rPr>
              <a:t>Fe-</a:t>
            </a:r>
            <a:r>
              <a:rPr lang="fr-FR" sz="1200" b="1" dirty="0" err="1">
                <a:solidFill>
                  <a:srgbClr val="17375E"/>
                </a:solidFill>
                <a:latin typeface="Helvetica Neue UltraLight"/>
              </a:rPr>
              <a:t>hematite</a:t>
            </a:r>
            <a:endParaRPr lang="fr-FR" sz="1200" b="1" dirty="0">
              <a:solidFill>
                <a:srgbClr val="17375E"/>
              </a:solidFill>
              <a:latin typeface="Helvetica Neue UltraLight"/>
              <a:ea typeface="Calibri"/>
              <a:cs typeface="Times New Roman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692696"/>
            <a:ext cx="1483806" cy="11850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452320" y="2060848"/>
            <a:ext cx="1277789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b="1" dirty="0" smtClean="0">
                <a:solidFill>
                  <a:srgbClr val="17375E"/>
                </a:solidFill>
                <a:latin typeface="Helvetica Neue UltraLight"/>
              </a:rPr>
              <a:t>Fe- FR RM</a:t>
            </a:r>
            <a:endParaRPr lang="fr-FR" sz="1200" b="1" dirty="0">
              <a:solidFill>
                <a:srgbClr val="17375E"/>
              </a:solidFill>
              <a:latin typeface="Helvetica Neue UltraLight"/>
              <a:ea typeface="Calibri"/>
              <a:cs typeface="Times New Roman"/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1846070"/>
              </p:ext>
            </p:extLst>
          </p:nvPr>
        </p:nvGraphicFramePr>
        <p:xfrm>
          <a:off x="1907705" y="1065163"/>
          <a:ext cx="4896544" cy="1355725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114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89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15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15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06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Helvetica Neue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Helvetica Neue Light"/>
                        </a:rPr>
                        <a:t>% Fe 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Helvetica Neue Light"/>
                        </a:rPr>
                        <a:t>% Na 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Helvetica Neue Light"/>
                        </a:rPr>
                        <a:t>% Al 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Helvetica Neue Light"/>
                        </a:rPr>
                        <a:t>Fe- hematite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Helvetica Neue Light"/>
                        </a:rPr>
                        <a:t>99,6 </a:t>
                      </a:r>
                      <a:endParaRPr lang="fr-FR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Helvetica Neue Light"/>
                        </a:rPr>
                        <a:t>0,125 </a:t>
                      </a:r>
                      <a:endParaRPr lang="fr-FR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Helvetica Neue Light"/>
                        </a:rPr>
                        <a:t>0,250 </a:t>
                      </a:r>
                      <a:endParaRPr lang="fr-FR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Helvetica Neue Light"/>
                        </a:rPr>
                        <a:t>Fe – CA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Helvetica Neue Light"/>
                        </a:rPr>
                        <a:t>RM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Helvetica Neue Light"/>
                        </a:rPr>
                        <a:t>96,5 </a:t>
                      </a:r>
                      <a:endParaRPr lang="fr-FR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Helvetica Neue Light"/>
                        </a:rPr>
                        <a:t>0,189 </a:t>
                      </a:r>
                      <a:endParaRPr lang="fr-FR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Helvetica Neue Light"/>
                        </a:rPr>
                        <a:t>0,192 </a:t>
                      </a:r>
                      <a:endParaRPr lang="fr-FR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Helvetica Neue Light"/>
                        </a:rPr>
                        <a:t>Fe – FR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Helvetica Neue Light"/>
                        </a:rPr>
                        <a:t>RM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Helvetica Neue Light"/>
                        </a:rPr>
                        <a:t>97,3 </a:t>
                      </a:r>
                      <a:endParaRPr lang="fr-FR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Helvetica Neue Light"/>
                        </a:rPr>
                        <a:t>0,222 </a:t>
                      </a:r>
                      <a:endParaRPr lang="fr-FR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Helvetica Neue Light"/>
                        </a:rPr>
                        <a:t>0,134 </a:t>
                      </a:r>
                      <a:endParaRPr lang="fr-FR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Helvetica Neue Light"/>
                        </a:rPr>
                        <a:t>Fe – SK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Helvetica Neue Light"/>
                        </a:rPr>
                        <a:t> 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Helvetica Neue Light"/>
                        </a:rPr>
                        <a:t>88,3 </a:t>
                      </a:r>
                      <a:endParaRPr lang="fr-FR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Helvetica Neue Light"/>
                        </a:rPr>
                        <a:t>1,25 </a:t>
                      </a:r>
                      <a:endParaRPr lang="fr-FR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Helvetica Neue Light"/>
                        </a:rPr>
                        <a:t>0,417 </a:t>
                      </a:r>
                      <a:endParaRPr lang="fr-FR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Helvetica Neue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0" y="980728"/>
            <a:ext cx="1677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chemeClr val="tx2">
                    <a:lumMod val="50000"/>
                  </a:schemeClr>
                </a:solidFill>
              </a:rPr>
              <a:t>Chemical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composition   </a:t>
            </a:r>
            <a:endParaRPr lang="fr-F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780928"/>
            <a:ext cx="3324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chemeClr val="tx2">
                    <a:lumMod val="50000"/>
                  </a:schemeClr>
                </a:solidFill>
              </a:rPr>
              <a:t>Mineralogy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fr-FR" sz="2000" b="1" dirty="0" err="1" smtClean="0">
                <a:solidFill>
                  <a:schemeClr val="tx2">
                    <a:lumMod val="50000"/>
                  </a:schemeClr>
                </a:solidFill>
              </a:rPr>
              <a:t>morphology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fr-F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2267744" y="2204864"/>
          <a:ext cx="4320480" cy="2970330"/>
        </p:xfrm>
        <a:graphic>
          <a:graphicData uri="http://schemas.openxmlformats.org/presentationml/2006/ole">
            <p:oleObj spid="_x0000_s30727" name="Graph" r:id="rId6" imgW="4273236" imgH="3005750" progId="Origin50.Graph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2555776" y="3717032"/>
            <a:ext cx="10406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Helvetica Neue UltraLight"/>
              </a:rPr>
              <a:t>*</a:t>
            </a:r>
            <a:r>
              <a:rPr lang="en-US" sz="1000" dirty="0" smtClean="0">
                <a:solidFill>
                  <a:srgbClr val="17375E"/>
                </a:solidFill>
                <a:latin typeface="Helvetica Neue UltraLight"/>
              </a:rPr>
              <a:t> graphite peak</a:t>
            </a:r>
            <a:endParaRPr lang="fr-FR" sz="1000" dirty="0"/>
          </a:p>
        </p:txBody>
      </p:sp>
      <p:sp>
        <p:nvSpPr>
          <p:cNvPr id="17" name="Rectangle 16"/>
          <p:cNvSpPr/>
          <p:nvPr/>
        </p:nvSpPr>
        <p:spPr>
          <a:xfrm>
            <a:off x="971600" y="5325015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 the case of SK RM, the 88% Fe is explained by the fact that it was difficult to scrape the cathode because of the small amount of the deposit: therefore the mass used to determine the chemical composition contained a certain amount of carbon from the cathode.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 To </a:t>
            </a:r>
            <a:r>
              <a:rPr lang="fr-FR" sz="2000" dirty="0" err="1" smtClean="0">
                <a:solidFill>
                  <a:schemeClr val="tx2">
                    <a:lumMod val="75000"/>
                  </a:schemeClr>
                </a:solidFill>
              </a:rPr>
              <a:t>conclude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6 th slag Valorisation symposium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D9F66447-89EE-4C48-97A0-680CAC3A2C86}"/>
              </a:ext>
            </a:extLst>
          </p:cNvPr>
          <p:cNvSpPr txBox="1">
            <a:spLocks/>
          </p:cNvSpPr>
          <p:nvPr/>
        </p:nvSpPr>
        <p:spPr>
          <a:xfrm>
            <a:off x="1945201" y="877273"/>
            <a:ext cx="6589199" cy="417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Light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98B3A3-549F-44EC-8510-6373DFF003E0}"/>
              </a:ext>
            </a:extLst>
          </p:cNvPr>
          <p:cNvSpPr/>
          <p:nvPr/>
        </p:nvSpPr>
        <p:spPr>
          <a:xfrm>
            <a:off x="539552" y="1253099"/>
            <a:ext cx="813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17375E"/>
                </a:solidFill>
                <a:latin typeface="Helvetica Neue Light"/>
                <a:sym typeface="Wingdings" pitchFamily="2" charset="2"/>
              </a:rPr>
              <a:t> </a:t>
            </a:r>
            <a:r>
              <a:rPr lang="en-US" sz="1600" b="1" dirty="0" smtClean="0">
                <a:solidFill>
                  <a:srgbClr val="17375E"/>
                </a:solidFill>
                <a:latin typeface="Helvetica Neue Light"/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rgbClr val="17375E"/>
                </a:solidFill>
                <a:latin typeface="Helvetica Neue Light"/>
              </a:rPr>
              <a:t>Our </a:t>
            </a:r>
            <a:r>
              <a:rPr lang="en-US" sz="1600" b="1" dirty="0">
                <a:solidFill>
                  <a:srgbClr val="17375E"/>
                </a:solidFill>
                <a:latin typeface="Helvetica Neue Light"/>
              </a:rPr>
              <a:t>objective was to study the feasibility of production of iron from red mud.</a:t>
            </a:r>
            <a:endParaRPr lang="fr-FR" sz="1600" b="1" dirty="0">
              <a:solidFill>
                <a:srgbClr val="17375E"/>
              </a:solidFill>
              <a:latin typeface="Helvetica Neue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697F786-310B-47D0-A244-6FEAEA572DA1}"/>
              </a:ext>
            </a:extLst>
          </p:cNvPr>
          <p:cNvSpPr/>
          <p:nvPr/>
        </p:nvSpPr>
        <p:spPr>
          <a:xfrm>
            <a:off x="2987824" y="1772816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sz="1600" b="1" dirty="0">
                <a:solidFill>
                  <a:srgbClr val="17375E"/>
                </a:solidFill>
                <a:latin typeface="Helvetica Neue Light"/>
              </a:rPr>
              <a:t> Red mud analysis has shown that it contains about </a:t>
            </a:r>
            <a:r>
              <a:rPr lang="en-US" sz="1600" b="1" dirty="0" smtClean="0">
                <a:solidFill>
                  <a:srgbClr val="17375E"/>
                </a:solidFill>
                <a:latin typeface="Helvetica Neue Light"/>
              </a:rPr>
              <a:t>50% wt</a:t>
            </a:r>
            <a:r>
              <a:rPr lang="en-US" sz="1600" b="1" dirty="0">
                <a:solidFill>
                  <a:srgbClr val="17375E"/>
                </a:solidFill>
                <a:latin typeface="Helvetica Neue Light"/>
              </a:rPr>
              <a:t>. </a:t>
            </a:r>
            <a:r>
              <a:rPr lang="en-US" sz="1600" b="1" dirty="0" smtClean="0">
                <a:solidFill>
                  <a:srgbClr val="17375E"/>
                </a:solidFill>
                <a:latin typeface="Helvetica Neue Light"/>
              </a:rPr>
              <a:t>hematite.</a:t>
            </a:r>
            <a:endParaRPr lang="fr-FR" sz="1600" b="1" dirty="0">
              <a:solidFill>
                <a:srgbClr val="17375E"/>
              </a:solidFill>
              <a:latin typeface="Helvetica Neue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105087-7CAB-41BF-AE1E-4D7979B734C7}"/>
              </a:ext>
            </a:extLst>
          </p:cNvPr>
          <p:cNvSpPr/>
          <p:nvPr/>
        </p:nvSpPr>
        <p:spPr>
          <a:xfrm>
            <a:off x="2987824" y="2636912"/>
            <a:ext cx="6594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b="1" dirty="0" smtClean="0">
                <a:solidFill>
                  <a:srgbClr val="17375E"/>
                </a:solidFill>
                <a:latin typeface="Helvetica Neue Light"/>
              </a:rPr>
              <a:t> Faradaic yields: 85 % hematite, 50 % FR RM,</a:t>
            </a:r>
          </a:p>
          <a:p>
            <a:pPr marL="285750" indent="-285750"/>
            <a:r>
              <a:rPr lang="en-US" sz="1600" b="1" dirty="0" smtClean="0">
                <a:solidFill>
                  <a:srgbClr val="17375E"/>
                </a:solidFill>
                <a:latin typeface="Helvetica Neue Light"/>
              </a:rPr>
              <a:t> 42 % CA RM and 33 % SK RM.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05901AEB-62EB-4890-BC63-BF16E608D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73" y="4696896"/>
            <a:ext cx="65" cy="1872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-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dirty="0">
              <a:ln>
                <a:noFill/>
              </a:ln>
              <a:solidFill>
                <a:srgbClr val="17375E"/>
              </a:solidFill>
              <a:effectLst/>
              <a:latin typeface="Helvetica Neue Light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38E9D9B-BC36-4508-8EA7-0F7F3EE43630}"/>
              </a:ext>
            </a:extLst>
          </p:cNvPr>
          <p:cNvSpPr/>
          <p:nvPr/>
        </p:nvSpPr>
        <p:spPr>
          <a:xfrm>
            <a:off x="2036584" y="4283804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b="1" dirty="0" smtClean="0">
                <a:solidFill>
                  <a:srgbClr val="17375E"/>
                </a:solidFill>
                <a:latin typeface="Helvetica Neue Light"/>
                <a:cs typeface="Arial" pitchFamily="34" charset="0"/>
              </a:rPr>
              <a:t>     Prospect </a:t>
            </a:r>
            <a:endParaRPr lang="fr-FR" b="1" dirty="0">
              <a:solidFill>
                <a:srgbClr val="17375E"/>
              </a:solidFill>
              <a:latin typeface="Helvetica Neue Light"/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4CFAD5A-646D-40BF-8819-59ECF36D247F}"/>
              </a:ext>
            </a:extLst>
          </p:cNvPr>
          <p:cNvSpPr/>
          <p:nvPr/>
        </p:nvSpPr>
        <p:spPr>
          <a:xfrm>
            <a:off x="1547664" y="4800054"/>
            <a:ext cx="67610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 algn="just" fontAlgn="base">
              <a:spcBef>
                <a:spcPct val="0"/>
              </a:spcBef>
              <a:spcAft>
                <a:spcPct val="0"/>
              </a:spcAft>
              <a:buAutoNum type="romanLcParenBoth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Helvetica Neue Light"/>
                <a:ea typeface="Calibri" pitchFamily="34" charset="0"/>
                <a:cs typeface="Times New Roman" pitchFamily="18" charset="0"/>
              </a:rPr>
              <a:t>Find another  way to reduce the effect of impurities (using inhibitors for example),</a:t>
            </a:r>
          </a:p>
          <a:p>
            <a:pPr marL="400050" lvl="0" indent="-400050" algn="just" fontAlgn="base">
              <a:spcBef>
                <a:spcPct val="0"/>
              </a:spcBef>
              <a:spcAft>
                <a:spcPct val="0"/>
              </a:spcAft>
              <a:buAutoNum type="romanLcParenBoth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Helvetica Neue Light"/>
                <a:ea typeface="Calibri" pitchFamily="34" charset="0"/>
                <a:cs typeface="Times New Roman" pitchFamily="18" charset="0"/>
              </a:rPr>
              <a:t>Or eliminate these impurities by pretreatment of the red mud before electrodeposition.</a:t>
            </a:r>
            <a:endParaRPr lang="fr-FR" sz="1600" b="1" dirty="0">
              <a:solidFill>
                <a:schemeClr val="tx2">
                  <a:lumMod val="75000"/>
                </a:schemeClr>
              </a:solidFill>
              <a:latin typeface="Helvetica Neue Light"/>
              <a:cs typeface="Arial" pitchFamily="34" charset="0"/>
            </a:endParaRPr>
          </a:p>
        </p:txBody>
      </p:sp>
      <p:pic>
        <p:nvPicPr>
          <p:cNvPr id="13" name="Picture 2" descr="RÃ©sultat de recherche d'images pour &quot;personne qui rÃ©flÃ©chit schema&quot;">
            <a:extLst>
              <a:ext uri="{FF2B5EF4-FFF2-40B4-BE49-F238E27FC236}">
                <a16:creationId xmlns:a16="http://schemas.microsoft.com/office/drawing/2014/main" xmlns="" id="{179D7120-BAD2-4001-8084-CE68D7413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5665" t="6410" r="20695" b="13926"/>
          <a:stretch>
            <a:fillRect/>
          </a:stretch>
        </p:blipFill>
        <p:spPr bwMode="auto">
          <a:xfrm>
            <a:off x="614714" y="4514719"/>
            <a:ext cx="936104" cy="1252939"/>
          </a:xfrm>
          <a:prstGeom prst="rect">
            <a:avLst/>
          </a:prstGeom>
          <a:noFill/>
        </p:spPr>
      </p:pic>
      <p:pic>
        <p:nvPicPr>
          <p:cNvPr id="14" name="Picture 2" descr="C:\Users\Pellegrin\Downloads\WP_20160616_003.jpg"/>
          <p:cNvPicPr>
            <a:picLocks noChangeAspect="1" noChangeArrowheads="1"/>
          </p:cNvPicPr>
          <p:nvPr/>
        </p:nvPicPr>
        <p:blipFill>
          <a:blip r:embed="rId3" cstate="print"/>
          <a:srcRect l="40037" t="30792" r="43898" b="41057"/>
          <a:stretch>
            <a:fillRect/>
          </a:stretch>
        </p:blipFill>
        <p:spPr bwMode="auto">
          <a:xfrm>
            <a:off x="1187624" y="1628800"/>
            <a:ext cx="1830458" cy="1800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AE81C4C-541F-49AC-B652-27F1E8E9798A}"/>
              </a:ext>
            </a:extLst>
          </p:cNvPr>
          <p:cNvSpPr/>
          <p:nvPr/>
        </p:nvSpPr>
        <p:spPr>
          <a:xfrm>
            <a:off x="899592" y="3501008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b="1" dirty="0" smtClean="0">
                <a:solidFill>
                  <a:srgbClr val="17375E"/>
                </a:solidFill>
                <a:latin typeface="Helvetica Neue Light"/>
              </a:rPr>
              <a:t>Purity of electrolytic iron: 99.6 % hematite, 96.5 % CA-RM, 97.3% FR RM and 88.3 % for SK RM.</a:t>
            </a:r>
            <a:endParaRPr lang="fr-FR" sz="1600" b="1" dirty="0">
              <a:solidFill>
                <a:srgbClr val="00B050"/>
              </a:solidFill>
              <a:latin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0" y="2501962"/>
            <a:ext cx="4389747" cy="0"/>
          </a:xfrm>
          <a:prstGeom prst="line">
            <a:avLst/>
          </a:prstGeom>
          <a:ln w="28575">
            <a:solidFill>
              <a:srgbClr val="17375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/>
          <p:cNvCxnSpPr/>
          <p:nvPr/>
        </p:nvCxnSpPr>
        <p:spPr>
          <a:xfrm>
            <a:off x="6474877" y="2992686"/>
            <a:ext cx="266912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3323666" y="2243277"/>
            <a:ext cx="310418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1200"/>
              </a:spcAft>
              <a:buClrTx/>
              <a:buFontTx/>
              <a:buNone/>
            </a:pPr>
            <a:r>
              <a:rPr lang="fr-FR" altLang="fr-FR" sz="2400" dirty="0" err="1">
                <a:solidFill>
                  <a:srgbClr val="27305D"/>
                </a:solidFill>
                <a:latin typeface="Helvetica Neue Light"/>
                <a:cs typeface="Helvetica Neue Light"/>
              </a:rPr>
              <a:t>Thank</a:t>
            </a:r>
            <a:r>
              <a:rPr lang="fr-FR" altLang="fr-FR" sz="2400" dirty="0">
                <a:solidFill>
                  <a:srgbClr val="27305D"/>
                </a:solidFill>
                <a:latin typeface="Helvetica Neue Light"/>
                <a:cs typeface="Helvetica Neue Light"/>
              </a:rPr>
              <a:t> </a:t>
            </a:r>
            <a:r>
              <a:rPr lang="fr-FR" altLang="fr-FR" sz="2400" dirty="0" err="1">
                <a:solidFill>
                  <a:srgbClr val="27305D"/>
                </a:solidFill>
                <a:latin typeface="Helvetica Neue Light"/>
                <a:cs typeface="Helvetica Neue Light"/>
              </a:rPr>
              <a:t>you</a:t>
            </a:r>
            <a:r>
              <a:rPr lang="fr-FR" altLang="fr-FR" sz="2400" dirty="0">
                <a:solidFill>
                  <a:srgbClr val="27305D"/>
                </a:solidFill>
                <a:latin typeface="Helvetica Neue Light"/>
                <a:cs typeface="Helvetica Neue Light"/>
              </a:rPr>
              <a:t> for</a:t>
            </a:r>
          </a:p>
          <a:p>
            <a:pPr algn="r" eaLnBrk="1" hangingPunct="1">
              <a:spcBef>
                <a:spcPts val="0"/>
              </a:spcBef>
              <a:spcAft>
                <a:spcPts val="1200"/>
              </a:spcAft>
              <a:buClrTx/>
              <a:buFontTx/>
              <a:buNone/>
            </a:pPr>
            <a:r>
              <a:rPr lang="fr-FR" altLang="fr-FR" sz="2400" dirty="0" err="1">
                <a:solidFill>
                  <a:srgbClr val="953735"/>
                </a:solidFill>
                <a:latin typeface="Helvetica Neue Light"/>
                <a:cs typeface="Helvetica Neue Light"/>
              </a:rPr>
              <a:t>your</a:t>
            </a:r>
            <a:r>
              <a:rPr lang="fr-FR" altLang="fr-FR" sz="2400" dirty="0">
                <a:solidFill>
                  <a:srgbClr val="953735"/>
                </a:solidFill>
                <a:latin typeface="Helvetica Neue Light"/>
                <a:cs typeface="Helvetica Neue Light"/>
              </a:rPr>
              <a:t> attention</a:t>
            </a:r>
          </a:p>
        </p:txBody>
      </p:sp>
      <p:pic>
        <p:nvPicPr>
          <p:cNvPr id="5" name="Image 4" descr="Extracthive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44208" y="5013176"/>
            <a:ext cx="1907704" cy="3847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56176" y="5651557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17375E"/>
                </a:solidFill>
              </a:rPr>
              <a:t>www.extracthive.com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5445224"/>
            <a:ext cx="771159" cy="7711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5536" y="5661248"/>
            <a:ext cx="2880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http://lrgp-nancy.cnrs.fr/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4" descr="See original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19960"/>
            <a:ext cx="1003136" cy="49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 </a:t>
            </a:r>
            <a:r>
              <a:rPr lang="fr-FR" b="1" dirty="0" smtClean="0">
                <a:solidFill>
                  <a:srgbClr val="17375E"/>
                </a:solidFill>
              </a:rPr>
              <a:t>About Extracthive</a:t>
            </a:r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95536" y="389554"/>
            <a:ext cx="6589199" cy="4172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AutoShape 9" descr="data:image/jpg;base64,%20/9j/4AAQSkZJRgABAQEAYABgAAD/2wBDAAUDBAQEAwUEBAQFBQUGBwwIBwcHBw8LCwkMEQ8SEhEPERETFhwXExQaFRERGCEYGh0dHx8fExciJCIeJBweHx7/2wBDAQUFBQcGBw4ICA4eFBEUHh4eHh4eHh4eHh4eHh4eHh4eHh4eHh4eHh4eHh4eHh4eHh4eHh4eHh4eHh4eHh4eHh7/wAARCABCAn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wKirui6Tqmt6gmn6Pp11qF44JWC2iLuQOpwO3vS63pGraHfGx1nTbzTroDJhuYWjbHrg9R719NdXscRRooo7gdz0HrQAUVYlsb6KD7RLY3UcOQPMeFlXJ6ckYqvQAUUUUAFFFFABRRRQAUUUUAFFFFABRRRQAUUUUAFFFFABRRRQAUUUUAFFFFABRRRQAUUUUAFFFFABRRRQAUUUUAFFFFABRRRQAUUUUAFFFFABRRRQAUUUUAFFFFABRRRQAUUUUAFFFFABRRRQAUUUUAFFFFABRRRQAUUUUAFFFFABRRRQAUUUUAFFFFABRRRQAUUUUAdDpeuXmjeEbm20u5ltLjU7rZdTQuUkaCNQRHuHIUs2T67RV7RPF73lkvh3xjcXGpaHIcRzSkyXGnOeksLHnA/ijzhhnocGuSLt5Yjz8oJIHv/kU2pcEx3Or0HwDr2tfEGLwVYJHLfSScTqcw+TgN5+f7hUhh65A617RqXww8aeHJZ9E+GWn6H9qtU/0rUXvYZNVuDjlgrcW6Z6KuD0ya5n4aeOr3wD8LF8ZWenWV3rJ1EaJbS3IYj7IqmZlOCDkMwAOemB2rYj/AGpNYimkvIfAugR30q4kuFdwz/UgZI/GuWo60n7qukWuVLU8l8Y6n8QbBrrwz4s1HX4t8iyz2V9O5V2H3WwxwRxwRxXNWlrdXkvlWdrPcyY3bIY2dseuAM4rsfir8T/E3xIureXXxYxxWpb7PDbQBQmevzHLH8Tj2qv8JU8eSeKXX4dtcrrP2Z932dkVvJyu77/GM7a6ItxhdpJ/gT1OdudJ1a2haa50rUIIl+9JLbOij6kjFUq9m+I8H7QKeDr5vG0mqHQRs+1CaSAp94bchefvY6Vx3wr8F2Pjq41DR49a+wa+tu0ul20kY8q9ZRkx785VvTg/pRGouXmbXy1BrWxxVKASeASfYV3Gh+AMeD9a8VeLLyfQ7KwlaztYTDunvbwHBiVSRgLj5m7c+ldT+yLa6TcfFdG1C8kiuUs5vssAg3pNmNt+4/w7RyPWiVVKLktbAo6njtFdV4603wTYpE/hXxPqGszvM4uI7nTvs4iXsQcndzxXTaB8L9HvPhzo/jbWvGtpoVjeXM8NwLiEuy7GIURKvzSMccjgAU3UikmxWZ5fRXQeIdM8NWvjBNN0bxI+o6IzxA6m9q0ZVWxvJjPPy8/XFd3ongf4TeI9ah8OaB8QNcbVrp/KtZrnSQttLJ2BIO5Qfeh1Eld/kCR5JRV3WdMvNJ1u80a7j/0y0uHtpFTnLq20gevNel6h8O/A3hL7Lp3xC8Z6hY69PCk0tlptgJ1slYZUSsTy2Ow/+vTlUSsCVzyelIIPIIPuK6iPSfDtl8SbfSm8Sfa9DW6jxqltbFi6EBgRGTnOSFI7c16d+09pPgRfiF4iu28TX8OvrFCU0xNM/cFvKTaPNzxkc5xxUuqlJRtuO2h4rYaTqmoWV7e2On3FzbWEYku5Y0JWBCcBmPYZqlXs37PNhBqngP4m2F1qVtpkE2l26yXdzny4V3sSxxyeB071Qm+HHgvWfCOt6p4E8aXmr6joVt9qvLW7sDAssI+88ffjnrn8Kn2yUmmHLoeW2ltcXlwltaW81xO5wkcSF3Y+wHJpkiPHI0ciMjqSrKwwVI6gjtXYfBKz1DUPipoFjpWrzaPeTzskV7FGrvD8jZIVuDxkc+tZdxaQXHxBnsNa1OVIZNVeC7vhGCwzKVaXb098Vpze9YVtDBorqviB4K1Dwr8RLrwcrG8nWeOO0kC4+0LJjy2A98j8c0vxY8K2XgnxlP4btdVbUpLSGP7XL5YUJMy7mQYJyBkc0KcXa3ULM5SivTpvAngvwtY6evxG8Wajp+r39ut0unaZZrO9rE/3DMzEAEjnaOa574n+C28GatZxwalFqulalaJe6bfxrtE8LdMr2YdxSjUi3ZBZnJUUUVYgooooAKKKKACiiigAooooAKKKKACiiigAooooAKKKKACiiigAooooAKKKKACiiigAooooAKKKKACiiigAooooAKKKKACiiigAooooAKKKKACiiigAooooAKKKKACiiigAooooAKKKKACiiigD2H4b2b+JPg5Po1j4dt9f1DT/ABHHKLWaeSNUjuItnmkoQdoKcknAHNSyeCvA3iaa9ttCWbSY9Mhxf+Ihcf8AEmW4H/LMCU79p6BlYk9duK4X4W+MG8H+IZZ7iKW40nULZ7HVLaNyrS27jDbT2ZeoPtjvXrHifRLFNBtda0mzXxH4G0yOC28N6VZu0i3V5IPnlvQoDKwbO4HGcqoOM1yzvCW+5otUeF+ItG1Dw/rE+k6pCI7mHB+VgyOpGVdGHDKwIII6g1Y8JaL4j17VGsvC9lfXl8IjIY7QkPsBAJ4I4yRXe/FjbqPg61uNQ1SxvvEWg3w0/UPsVusUFvFKrNFboV4fymjdcgYGcDOM15zCdW0dku4ZrvTpJVwjRyNFIyn6EHb+lbRk5R8yWrM6TxH4H+Jej6NPqGv6Hr1rpsWPOluWYxrkgDPzHuRUvwZ8K3viHxUuoC/k0jStFxf6jqoO37LGh3fKf75xgCuXu9c1u8t2t7vWtTuYX+9HNdyOjfUE4NVo7y8itJbOK7uI7aYgywrKwSQjpuUHB/GnaTi1fUV1c96+M99D8ZPB/wDwm/hV7vd4dkkh1DR5GBZIWYlbtVHdh976f7PPH/sr3EEPxt0hZ5ki8+G4gjLHALtEwUfU15tZXt7ZNI1leXNqZF2SGGVk3r6HB5HtUMbPG6yRsyOpBVlOCpHQgjpUKjaDhfQfNrc3fF3hDxR4ZmeTX9B1DTYnuHijkuISiSMMk7SeG454rtfGg/4xq8Acf8xbUP5mvO9W1zWtYWJdW1jUdQWL/Vi6uXlCfTcTiqr3V1Jax2klzO9vExaOFpCUQnqQvQE+1Xyt2v0Fc6j4NaXoutfFHw/pfiEp/ZlxdhZldtqvwSqE+jMAPxr3zwtcfGRfi5a6anhe28OeF7XUwkiw6bDBb/Zg+AFlIy5YYxtOST2r5WHBBGQR0IrVvfE3iS9jgjvPEOr3CW5DQLLeyMIyOhXJ4I9airSc2VGVjd+I9yll8bNdvJF3Jb6/JMy46hZskfkK7r49+BfFPiT4kXPivwtpF74g0XXUiubO7sYzMuPLVSjY+6QR3rxWaWWaZ5ppHllclnd2LMxPUknkmr+ma/r2l2722ma5qdjA/wB6O3u5I1P4KQKbptWcXtoK5NrGjah4W8VjSdbiW3vLOeI3EYcN5edrYJHGQDzXqX7T/hXxJefE3WPFVnot7daFPa290moQxFoPLESgsXHA5FeLyvJLI0kjtI7HLM5JJPqSetX/AO3td/sn+yTrWpf2djH2T7U/k49NmcY9sU3CXMpXC6sejfBr/klPxX/7BEH/AKManfs7Z+w/EfGf+RPu8/pXlkF1dQQzQwXU8UU4CzJHIVWQDoGA4YfWi2urq2EotrqeASoY5BFIV3oeqtjqPY8UpUr82u4J7Hd/s3f8lw8Kf9fZ/wDRb1yXjIZ8X64D/wBBG5/9GtWfa3Fxa3CXFrPLbzIcpJE5R1PsRyKY7PI7O7F2YkszHJJPUk1fL7/MK+lj6e8FnSvE/hrwv8YNXlhabwVYT22qxt96eWFf9FPuTuB+pFfNuq6pdaprl1rV+xmurq5a5mz/ABMzbiP6VDHeXkdpLaRXdxHbykGWFZWEbkdCyg4P41BUU6XI2xuVz6m+LGs+PNVv7DxR4A8N6N4k8PanZQtHMmiw3k8MgXDxyEgsCD68Dp2rxz41XXxAnm0OPx9p9rp0sdm32C1ht0gMUJbGGRPu8jgGuM0fXNc0cN/ZOs6jp4f7wtbp4g31CkVVvLu7vbhri9up7qZvvSTSM7H6knNTTo8jW2n3jcrkNFFFbkBRRRQAUUUUAFFFFABRRRQAUUUUAFFFFABRRRQAUUUUAFFFFABRRRQAUUUUAFFFFABRRRQAUUUUAFFFFABRRRQAUUUUAFFFFABRRRQAUUUUAFFFFABRRRQAUUUUAFFFFABRRRQAUUUUAFFFFABWr4a8R6/4avDeeH9YvdMnP3mt5Sob/eHQ/iKyqKGk9wOwvPib43uoZIpNaVBKwaR4bOCN3YZwSyoCTyec55NcncTTXE7z3E0k0rnLySMWZj7k9ajopKKWyHcKKKKY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//2Q=="/>
          <p:cNvSpPr>
            <a:spLocks noChangeAspect="1" noChangeArrowheads="1"/>
          </p:cNvSpPr>
          <p:nvPr/>
        </p:nvSpPr>
        <p:spPr bwMode="auto">
          <a:xfrm>
            <a:off x="0" y="128906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7" name="AutoShape 10" descr="data:image/jpg;base64,%20/9j/4AAQSkZJRgABAQEAYABgAAD/2wBDAAUDBAQEAwUEBAQFBQUGBwwIBwcHBw8LCwkMEQ8SEhEPERETFhwXExQaFRERGCEYGh0dHx8fExciJCIeJBweHx7/2wBDAQUFBQcGBw4ICA4eFBEUHh4eHh4eHh4eHh4eHh4eHh4eHh4eHh4eHh4eHh4eHh4eHh4eHh4eHh4eHh4eHh4eHh7/wAARCAAhAC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rzv48/EsfDPwrBqUemf2hd3cxgt0Z9sattzuY9cew6+or5v8K/tIeK9Nl8Q6lq6f2tqN+sKWETNstbMKZNx2Dk53L7nHJ4rop4WpUjzRIlUSdj7Ury74xeLPFGmaxY6H4btbiOWdd4nSHzDKTxsUYPTv8AhXzho37RfjrT9L1jzZkvdW1GdWjup/8AV2kYBG2OIcdT3/Wvc/hp4l1W6/ZZ1LxLquo3F1qX2HUJTcyP85cGQLz2wcYx0qqmEnTV36HFjqU8XRdKnUcG+q3sdt4STXrXxPdfbNKuP9LsYbi6u5Jy0f2jABjjXooHzEj19sUVyH7HesXWrfCFft15Pd3FvfzRtJNIXbbwRkkk96KwqQ5JOPY1wuH9jT5VJvd9OvyOD/bR8WeG9W0jTtBsNXtrnUtP1FvtdshJeH5Mc/jXy98nm/7Ndn8eiP8Ahc3izkf8hF/5CuI3D1FepTwa5b8z1jbfv19fM76WZOjCMPZxfLNSu1du32X/AHfIkHl+Yc/d7V9DaN4+8L2P7JF74WXXLVdekjljWxyfMIe4z0/3CTXzruHqKNw9RV/Uo8yk5N2SW/br69xV8ylWpOn7OKvJyulZ69P8K6I+pf2I/FGk2Oia9oN/qEUF0blbqGJzy0e1VZh7BsfnRXln7MxH/CfXvI/5Bcn/AKNiorlxVJe0bOanL3T3zxt/yNup/wDXw1Y9FFEdkDCiiiqA6P4ef8hub/r2b/0JaKKK56nxFx2P/9k="/>
          <p:cNvSpPr>
            <a:spLocks noChangeAspect="1" noChangeArrowheads="1"/>
          </p:cNvSpPr>
          <p:nvPr/>
        </p:nvSpPr>
        <p:spPr bwMode="auto">
          <a:xfrm>
            <a:off x="0" y="128906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AutoShape 11" descr="data:image/jpg;base64,%20/9j/4AAQSkZJRgABAQEAYABgAAD/2wBDAAUDBAQEAwUEBAQFBQUGBwwIBwcHBw8LCwkMEQ8SEhEPERETFhwXExQaFRERGCEYGh0dHx8fExciJCIeJBweHx7/2wBDAQUFBQcGBw4ICA4eFBEUHh4eHh4eHh4eHh4eHh4eHh4eHh4eHh4eHh4eHh4eHh4eHh4eHh4eHh4eHh4eHh4eHh7/wAARCAAmAB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P9qrXvE+gWtpdK0o0AsvlRWhZDLcg7h9okGCsYwCFX75zkjFb37O3xah+IWinTtVeKHxHZpmdAAouE/56oP0I7H2Ndx8SpfC0XgnUv8AhNJbePQ3iKXJmPBz02992cYxznGK+BLXVZPDPi8a94Ovr0W1rdsbC7mh8tpFB6MOhyDgj0PvXnYj22Hn7daw6n3GS0cFnOCeXyShXjrF9/669evSy/R2iuI+DXxE0z4jeFU1K12wX8OI760zkwyY6j1U9Qfw6g129d8JxnFSjsfHYnDVcNVlRqq0o6NHzr8cLdvHn7RHhH4cX80iaJDbG/uYlbHnNhyR/wB8x7fbc1eueN/h54b8UeBn8JTWMNnZog+xmCML9lcD5WQD07juMivP/wBorwf4kTxBofxR8E25utZ0L5bi0UZaeDJPAHLcM4IHJDcdKdof7THw6udNEmsNqOj36DE1pJaPIVbuAygg/jg+wrrqUnWpRjFXXVGNCvPD1VUg7STumef/AAQ+Gnj3wJ8VoZrm3vEt/NkgkNvjybi3GN0jseAvKlV++T0AwTX1ZXzH4X1jxZ8WvGupy+HH1qy8Nee0iXt3IUhQdlVAeW9geB1xXvPw80C/8OaC+n6jqX9ozNO0glwRhSAAOfofzrhpYX6qnArHcR43OcZz4jD8iStzXVnbbTfU6OvBvih8N9T8TeNLzVJBohTISHzIyHCjpuwhyck85NFFbJtHzfEcVLDxT792uj7HsvhGG6t/DOnwXv2c3McCrIbdNsZI/ujAx+QrUoopHtYa/sYX7L8j/9k="/>
          <p:cNvSpPr>
            <a:spLocks noChangeAspect="1" noChangeArrowheads="1"/>
          </p:cNvSpPr>
          <p:nvPr/>
        </p:nvSpPr>
        <p:spPr bwMode="auto">
          <a:xfrm>
            <a:off x="0" y="128906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9" name="AutoShape 12" descr="data:image/jpg;base64,%20/9j/4AAQSkZJRgABAQEAYABgAAD/2wBDAAUDBAQEAwUEBAQFBQUGBwwIBwcHBw8LCwkMEQ8SEhEPERETFhwXExQaFRERGCEYGh0dHx8fExciJCIeJBweHx7/2wBDAQUFBQcGBw4ICA4eFBEUHh4eHh4eHh4eHh4eHh4eHh4eHh4eHh4eHh4eHh4eHh4eHh4eHh4eHh4eHh4eHh4eHh7/wAARCAAdAC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r/FHw917T7uCVbzS7uPStWaS5JkuBcagsp3iMxh/n25A2ocnsCeDQt/h74ol0PUbyGfSj/a2qL9nVbicXGnomXZFUvhSRGw2uc88kdvY7zba+OtY1DSWa517fEiWZTzEePyx97/njnn58j3DYxWV4otV1bVrRvEsLabqksksaWUBKxvGIJTu80f64jA542/3R1Pb7eaREIRlJJnpvh7UrHVtIgvNPuluYGULvHBBHUEdQfUGtCvDbC38ReBptP1PTI0lgvYLdfs0auU1F2GWz1EUozx2bt3U+teE/EemeJtM+26bKTtOyaF+JIX7qw7HrXBCamjuxWElh3dO8ej/rqbFFFFUch5rfD7V4+1aw04jTdXd4mj1J22fJ5Y+RR0nxySh4GQeOtVdYU2Gu2On6tjUdYkllkGoK28iPyJvlZP8AlgD2A+ViDyTXReKPDl5qEmoW8Gqw29vfPHJIGsxI6FRj5W3DaeOCBkHkGqmg+ELq1WOyk1oT2Yne42m2/eljG6fNIWJb75OWyeAM1u2uXcUdJI6bRrS2vvB9haXcKTQS2MSujDII2CvJfF+nyfD7xTYXWj6tDDeXzCCxildUSdQcutySct1AEvXO0HnBr2MKuk6CEjzKtla4XdwWCLxn8q+TvHfiLUPG+qwanqXlW8sEPkhYFIBXLnncTz8+PwrklBtJrc58y4jpZRFuouZTv7utnb8ump03jD4yeKdS14RaG76OlmQsts2wszgfMxJB3KTkLjjAz3GCvPtRtW1KKzj1C4kuDZRCG3ZgMxoCSFHHTk9aK0jqtdz80zPP3UxU54SvNQeyfTy0dtNj/9k="/>
          <p:cNvSpPr>
            <a:spLocks noChangeAspect="1" noChangeArrowheads="1"/>
          </p:cNvSpPr>
          <p:nvPr/>
        </p:nvSpPr>
        <p:spPr bwMode="auto">
          <a:xfrm>
            <a:off x="0" y="128906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" name="AutoShape 8" descr="data:image/jpg;base64,%20/9j/4AAQSkZJRgABAQEAYABgAAD/2wBDAAUDBAQEAwUEBAQFBQUGBwwIBwcHBw8LCwkMEQ8SEhEPERETFhwXExQaFRERGCEYGh0dHx8fExciJCIeJBweHx7/2wBDAQUFBQcGBw4ICA4eFBEUHh4eHh4eHh4eHh4eHh4eHh4eHh4eHh4eHh4eHh4eHh4eHh4eHh4eHh4eHh4eHh4eHh7/wAARCAGbAO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0fTrHV7V30qVIpOW8hjwG9FJ6Z9D+dc9GLixvAWV4Z4n5DDBBHtU9hYazFKs9tZXikchhE2Px7V0zxrqVgf7as5LaWJxEJ9uCpIyBnoeh4P6VgppO1zWzlstTWuZZrnSv+E08PkJJFIBqtlGuFib+GZQP4T39D9a7S7uJdS8Cz3UwWWW5wXDn7xO0HP615Xp0eseH9SH2GdjDcARO6DKSITyGH9DXb+J78yeGLzTbGF4UtpkAkfKNvLZ24PTpx7VL0aN8O9J+hzB8J3N1bzzaMDLLENzWR/1uO5T+99OvpmubhV3k/0gEBT9w8c+9d14X12bTdRs49fiMLsqukqsPnQ+pGcf5zXb+LfCGl+KLY6jZypFeMMi7VeHPYTKP/Qx+tbc3c47WPHpDCYtzELjvRZ3cqBSwLRHpkc0axo2paNqJtNYt2hlXlR1Rx2ZT0Ye9IbqNI8Pgj0rWEpU3eLE3Ga5Zq6NeGSORAyHIp461hW8kgbzVPljPAz1HvWxYXK3EiQ7T5rnCgc7j7V7WGx6l7tTRnmYnL3H3qeqLSLXefCJf+JvqP8A2DpP/QkriEWu8+ES/wDE21H/ALBsn/oSV2Yn+FI4sN/FifTfw+51jVev/LL/ANBNcJ8XGmbQdQhWQjdLIAVBycJI2Otd18OZY5tZ1gxOHAManHY4Nc14qh83UFZLRVkF6RukjyrDa3X19OvevgsQ/eX9dj6yj8J8x6XdWNvc+XrF9MlpjztoQq9wWwHQuOeMfjzWkfFGh3GrSW+mWb2di2nzRDzFwofypAuAM8ktjJqDxzpS6b4juIWiRTw6gcgBucCsa9tvISBt6t5sYk4H3eSMfpX01LAqrBOUtzxquO5JSSjsUGqMipmFMK17yR4lyLFIVqQijFA0RYoxUmKQilYLkZFGOakK0m2mFxmKTFSbaTFOwXGYpMVJjmjFIQzFFOxRRYdzBv8AT2inRboyeVhW8xBnKNyCM+o6A4rpL68tp7GV9LsJLt3vHd1mO/bCsaDcUH3c9M89Dg0lx4U8SJBLc39zHYwKhDtK3UemB19qxtJGqWNzHd6fNIjCTbDMPk3n2z29jxXwns27X6H2vNGXkz074P8AhG48SyyTaTqQsHtpF2pON+xsFh/wHgdRVrxubrVdQvtN1e3je8iuHkuZISAk7qcEqfXOBS/CXxlPH4iik+zR2N7CjR3O1NsU0bkA7lAypDEHI469MmsS9t5NP8Ufab1P7R00yyMQJS6eY2dxH/AufwqVJqXoUoSUZNG98Q/BOr6noek6vbaO0unWekWsErQHdNA3l7ixXqR83NcN4a1/VvCMkbecbuwLEAg5wP6fQ8V7HD4u1bwtrFqLST7XZf2XZedbE/N/x7x/OPetHV/CPhX4iWUms+E7i203V2BNzaOv7mc9w6/wn/aH5V0X6M42rnNxy+G/HejC3ZYplP8Ayx3bXjb1jbqjex4Pv0ryjx14B1Lwzm8Ae70xnKpcbNpQ/wB11/hP6V1cPhf/AIRbXZ1vra50+SJQ0kDH7zZH3X6bP859Ox0TXDeeGH1DXLiWFBqTWoicAoFKDGVPDA59+K1jp6GMj5yZwvA611nwu0y51DxD5nSG1jaZ8jvghf1/lXXeO/hfFPnU/CwQFwXNmrZSQdzCx/8AQDz6elavw4s2tYLpJrfZLHaqjNtw3A+6fcVcpLl0OjCpuqkzl57dm1V7aP5maXYvuScV3Pguxe21TUNOs5Jba7gtnF3NIuTtDKGRF6DnHJz0rkrLDeJYGHQ3aY/76Feg6ysnh/UNe1SYRrd6hcyRWQ2klIicO7D0zwK9fG1nCEY90eJg6SnUcuzPe/hjpFno+qaxa6fk2ytCoZn3sz7MsSfXJrn/ABJ5bXpaR9yC+OVUAt0YDofxrY+DWptd+ExLeS2bSQs0Dy242pKI/l3/AFOOax/EDRNqrRI+zbqYYMDkFcn2xjmvj5Lbmep9GtL2PB/jAir4liKqQGtI+vXvXH6kM29m3/THH5M1dz8aYmXxFayHlXtFww6EgnIrg7mUSQxRbSDECCfXJJr7TCJulSa/rRny2JdqlRf1uiiwphFTMKjIr1EcBHSYqTbSFaLBcZikxzT8UbaQ7jMUmKfikxQFxhFGKeRSYpiuNxzSd6fijFKwXGYop+KKAuM1JdX1S2XULq5nuNN8zlFYNIB6hfT2rVuIbO+0N5P7Se4ihw8ewKgUAjIK4yrYzXA6Xq17p0gktbhkYdjyPyrRttUGomW3vxDEbgbVnVAhBz0bHb69K+J+FH17fOzuPC95ps3iyXRrFhObqynt2vNzEk+WSoBz6gVZ0m+k0Lw5pe63W8E+6OWMr94SK+cZ7gkHPtXN+C9J1DRPEukapqFtJHaC72IUYZLAdcd1+lbfxO1L7NYwNpzKqSysiFB/CB29K55RvVt3S/U9DDNRpSf9dDf8Z3On3GuRzaRqSSzJFBa/ZgCGXZCiZU9+QR61veEbqSBJtVg0W4ia3eGC8uElCgO7sASp5JwMdOMc14ZpuoXX2gXSh2nhAYSKMlcdz6/Wvd9G8S3OufBjxDqGpbVlgu7K3aWMg+b98gn35+vFbSjLQ43BatHoWq3uheJtBFl4khaWAZ/0qJf3kJwcHjkfqD3ryjxPbR2nwgaw1C1dIE1YLH8212BUEMD+P07V0PhbTfFSFUsY0v4Z48xvGN+5ONwP90jPRulO/aEs55fCUkc4xv1UbGVw4KiMYPB4HB4opVVz8tzCpBqOqPNPDfiTVPD6eWWOp6S3DFuqezDqp9x+fau68ITJdjUrpQR5rBgGbccGuD8JeDvEF80qx7LGFJDCLqd9sbeqrwS/bjGPpXpVh4dv/Ds2o22oqsdy0SYZDlWAHDD/AD2rWcoXsnqa4NS5035/kcJYQhfE6NcRv5a3IcgcEjfxgn145r0XS2n1Xx3rcNwwkK2xibemYwnmR5TB9RVOztbabxj4ZjeaNVGmxtIzrnewkY4x6niupmudL8P6jqV1JD9rnmQs9tEclQCW3M/Ynjj2Ga2x+YK6jytycenn/wAMceCwbbbT0TO4+GLLoXg5Li4BgijnIYMoLAscrxjoR0xj1o1dJbjUpZ5InZDqa5QoO4z19Pmxz3rz3w18SdW8Tyi30ZoLBC/71BFlowOAW/ADmrviPxBr2nxW8cetSzXFxqC2qDqCp5LYz6Amvn3RxDWqV/X/AIB7C9knbm/AzviH4Vk1Oae6s5txt4RHFbbPkZwxBDMcAH6f4V5p4t006ba2tpP5CzJDuAQknJY55xyK9V13XZ47SddYW3vbJAHdmHkuB1znoTwPr71574/ubHUALnTt0kH2dCJGByp3HKH0616+WYrE+3hSqrS/9dvyPNx+GpexlUg7nBMOajIqdlphFfcI+SZERSYqTFG2mFyLHNGKkIpNtKw7keOKTFS7aTFFhEeKTFS4o20ARYoxUm2gigLkePwoqTFFMDlrrwvq1nMyX8cNng8NPOiq3055q1YaHYy2N1M+rpJ9mjMzi3iZjtBUYy20Zyw6Zr1n+yvDt7/wl10tu2qNbweasRUgCUOowpYkA4JOQBwDXIeFNOv7zSdWbSPBsuHtwkcjxSS+YxdTtBPynhTwPSvzmOIlNPpb0/U+3nSUZWRe8HLrN3Do1vdXhutLAE+nNO+DFGHkV+M8YZW74rmviLbz2czKdv2aS5d4V3fc+g9K7G7t7xpPDek2EjaXeLpBJtsfunYXM7bWycrz9RVXx1otxrOp6bpbRNHdMjESJ9xfUt2K++fz6VpTqO95banRyf7O7f1sY3gbwrq0kJ1+21HTbOG3BZPttwIRcjHzImc7jjqPcV6eE0O4+Aevy6E0dml3rNssyy5CJIEbjPOAfUcc14ZeRyw+GtOZpX2yTzfJuO35doBA/GvSdLyv7Ll/tz+98Sp+O2Ku16o4LcrOx8NrqPhv4QabN9olEmvvLIWEnSOPIWNT6HBNWdcFvpttd3lod0UurXdm9rJ88TRx5+Xb68H3560zx3DM3wh+F1rCpaXyHkVQcbuCcfjnH41x+tLro0+41G8mk+xfbrtdrAA/aX3GT5QTnB4z7VxUqCqJze7b/OyKq1Wnb0Og1sLea7H4knvrhfs11G0+lg4cE/8APLseRnBwa6ifXIPGF7rV9o9nqKrbpEJbe55ePPGepOOK4e3m0jWPF974Z1Cwc3lxeLFZ3kT7WidgAoPbGecH8692sNI0Pw74k1/SLO5ha6dYAqN/rDGqkH6jJ/WiEXBamibi1JHjMFxqHhzxdcWMhFza2l40VhPcLjDBskK+OgzkisSDxNqdjcype2sd/AZCQ8b4d84OT/ePPpXeeObfTJbi4Oq3csDDU7hbJcFo2VSDsx/CSc4I61wFxNpeiyXk+vSiWWUOIrW3cpKNzZ3OVOB34OetdKUb81tSacJz91bGVbW97q2szXmjwXFnPM7+dCo2RovbLZ7kEnIAqzqmh6zpraff+ZFdJJL8htZfbONw6E84/GsXUvE+oartsLMJp9kzBRDFxu92PVvqa9X8I+ANJttART420y4ubt0LQJnajdQdxwcgj0qZy5XeTOmcYqNovU8zuLvWr5bW31O6lngWb5Ld2zj5v4vU/WtzVVjWyufImJj3ygwj5VjYOuQB3HK4PvVm50mObXJ5JGZYlgkuFK9d6kfKf1qLV42h0aWZLI24S4njId8ngxZyD65HT0q6VZRxEEvK5wV6cpUpc3nY5ZhTCOKnZaYVr7lHx7IsUmKl20mKdhXIsUYqTFJtpDuR4oxzUm2jbRYLke2kxUu2jbRYLkWKTFSkUmKLCuR7aKfiigDvbfxxrMiSQ+FvB8FokmFaS6dp2POR97gc84xUDSeOvEE0trfeLHheICQ2lrKIyvpwvT8a801Txv4jvY3t/tcluACoSBQgC56HHPHrVHR/FWqaZq/9qQyqtywxI5UESD/aFfn0MNSj9k+/dV200PU4tau4Neim8WadLqU1mgt0v4vkuI06gEH5ZBz7GtS9trxpLPU9MvorrRwJDcwopEjkjK7kblcY688461zll8RPDup6XcJr9pJHdPGVYxp5iyj0APTn8vWvOdR1i2ur0NDZraw8DbEeR75/XFE8On8OhUK148kyfVNo0jT7GSFs2wkLsD0LnPH06H6V6GY/L/ZctljbcJvE0hz04ES159cWDww2upMkk9vdxFiEOWUbiuTn3UmvSNW8m1/Zk8PrFi4hl1+6bJBU42KPz4roi9DkxCSm7HofirMPh74Sw8Z+yIR+Pl/41x3j3dP8Nbbbw0ms30gx673xXceNk/efCW3X+Gwtjjv1t64rX18/4ZaKRjL6jdHn3kNZ4T+Gn6/mzCt8T+X5HOeEIrXQPFeoahqj3UmqWMmIIIyPLeXuzt6D0HfvWr4T8UahcfEZtdupJJSGEbsf4gzYYfrWrq3wp8T69Za74s0W8s7hILyYvYxO32gjdjpjGfRc5NYunabNY/2XZ/aBI7xJJIgbJgkaTDIw6hhgZB71sop+8ylJ2sdL8Z9cvNH08/Y3QGfVLxXyuSCJPlIz0IrxJElupyxzJIcszHnH/wBevavjBZ/aNOgjKl2/tO9zxyT5leVm2SCORVVwT9514249fXvTitjenUsnfZGp4Y0yGdI5IUyNoye5PevUvBWi6pdLDYR6bby2V1MAst1b5jVx6OBke4Brv/2RtEtI/BH9rSQRvdzzuvmFQSqLwAPSvUfFlna26W89tbRLM90gITC5Jz83HRh6/nxXJVrRi3GwKLl71z501DQdM0TUr/T7htmpR2b7pJJSUlBOf3UYXJwOSSfwrI8atqGqaPfSXEkMhgvriILFg5UCPGcng8dq6H4s7pfiFFJuCOul3UbtgjB25Gfwz0zSeJdLs9P0maG38wu9zNM5KcFmQFjnPHauSEX9bjL0NalvYO548V4H0qMrVuZfnb6moitfpkdj4KW5BtpCvNTFfam7aoki20bak20YosFyLFGKkxRiiwXI9tG2pMUhFFguR4pNtS4pCKAuRYoqTFFKw7kUOmm28O23iK4upLKS7mmguAsak7oiFZyCMgEsM+9cv4nt9NjPmW199omPJCxKqn8q7vxzb6pYeDvDFrqEajUbNLx5ocf6+Lzdpb/bBVQc9xz2rzwWUQ1O2mhIksbh/wB3v52noUb3BI/DmvzyhU5lr5n3FRWZkBuQBkHNaGn20THfcNlf4UU8k+/pUviHSpdF8Q3el3Ef722lKE+tRxK3lvJFkSkDAXkgfSuhPmV4lU9HeR6PoXh681HT7a40DWAdThQodNkcRGZM5xC5yrjPUdfzrpPiRBd23wG8JWuo6f8A2bdSareSSWwQptPuCeK8i0jUbqyKfORHkNxyMjvj+or2jxrrDXXw9+H2p3iRXMjyzzZnlZo22SYAOe3y859eazSlCV9y6kYzWm7O58cbP+Ex+G1juxJbabAHTupBi6/981w+pLGfhx4V6kS3svIPXMlUvCmr6z4g+KdvrWrqy4kVVBPGDuYYxxj5T09q1rmy8z4TeC7gsd63qErjgh5cVphoOEFF9v1ZxV370vX9EeqfBGaZPAnj66SXc39rShG6EEKMV5x4tgx8X9Zz8z/bY2kIHG47Sa9D+CEbf8Kq8ayA/f1y4/HhBVrTn0658X+N7SXS4fNi1BJJJj8zSccA+mMcYq78t2OKukebfEqOSRtPtbcn7RdardRxt6Ey9axvEHhCPQrrXdPktZrtZLaF7a6JwsPzYZ3PTGePxrrfETNdPpTQ2QjlTUZ2gmdh8zeZzkdRzV74ja4z+GLjbbiO7Li3u4X6xsDuA91ODj1oTaasXdONvM7/APZftXtPhzBA/VbiXtjPNdH40KfZtP1Sa4litbS73SqMbXAPUj1BH86i+Cus/wDCQeFYtV8pI2kdlZVGBleDVfxnI0um6lbToHiW5UhMclNg3Y/HNeLi6jj7z0Z20YpqyPK/jKEfxTbzR7FVrG725x8/7puRjt7msvxVNNdJcvKVRYnUIqSbgVaM8n346dq6Px/otzci0EltOWstNuY1KYYuDCVAOfTOOT1rkdUeYQagsMKj/S44HXdj7qc+2SfrVYLER9qvT9bE4im+T+ux53cwsk0iMOVJzjmoSnFdHY6Kbw3cEauL1EO2PH3gpyw+oxWbdWE9qCLiJ4nDbSrLg9M1+h4XFwrR0ep8ZisLOjLbQyytNK+1WmSo2Wu5M4mVytIVqcrTStUTcixSbalK0m0UCuR7aMVJijFIdyLbSbal20Y4p2FchxRUuKKAuS3f2jxfpFg9rdSi+0qLbpiEclQzNJbn1YZyvqBiuKlazU/aEjI0+4lAnQDm1mHQgdh6eoyOoq7pV9daLrM8F3JLvSYRzCNw33OkisD1XGQfSut1jw7Lrnm69odn9rlkQf2xZQ4HnIcbbiJfc8nH3WHoa/OOXkemx+iTSqx9ot+oz4nWVndapp2tzFYhe6dHPGAMiZ1+V03euBkGuCuEmW1lktw/2O3uQizKu05YZAJ+i16LBY/2x8PZtPt9huNF2vEZRxLDKwX5M/dfeCCOxyK5gWci+B7m1lUo8viGKJlPUYiIx+tLCvljyvpp/l+Aq1nBNIxJNKuYbnbaZdWAYI5GeRnFejfE3zIfg/8ADm1kjaCQQXblT7zGtXxx4VgtPFlzodha3l5c21ygW4dxzAlrvKY7leuaw1nl1vwCsNxpkM39labcS+dI5BCtPHh1H94E7eMDGa6KdTnSa8jnd07XJvgtJJ/aCiTDKsu5R24ik/xr0G+eFfhj4QaOEeUJoGEefRs4/OvPPgwg+1zqDtKxTvyeOIWPHvzXo2qwfZ/h54OtS3mbJoV3J35rplpL5L82cs22n6/oj1f4b6ONK+G+qWtvIrx3+rTyHIJMfzYIz3+7+tc5qUcmj+J/EmpTX0VrHq03nklcuibmCqo7scZ9hiuh8K6fJe/DvWbqOeSO9t9XuFspA7AREkDoDgjJ6EEV5/fw6r4n+JUuh6jNGn9mRvHJMi4E2x8bgvY8kVjZtamsXZIiXL6f4dYszFruRizdTmXqfeup8c6dpV/d3qXVmzXEVhI4kAwpHbPqQR+Gay/GOnR2DaTYWIYCNyEycnJIOc/U12/iS3jfSLmSSMNItpIu49Rlef5U18aGtma/wRjSPw5cLGgRPt0+FAwB81Z/ipltrzUH3h0S4V8MSDwqHHTB4rW+DK7dAuQP+f6f/wBDrD8ZvC2p6nHIfLYSKSm/HZcHpjOcf/qryMcua53YfZHhN18QNQn8TRyLqE/lKW+ZQflGANoGMk5HXvW3fXT31rBNrGly6fNLdrIlyFVfOwMDeB0PPevOPEcd5YqIQxhljldRIOG2sDuU+uc11ngvQb3xJpC6pquuahNDHccwb/kJXByR+NdboUlFStb0J9tKT5d0aWm6Trd/4tuW0KznnnjuXO5BhVyT1J4A616F8Q/A2r6r4UlvbiKzt721iUwwwqXeQjAwznH6Cuz+FskUllJIsbeYQd8hQKGwxxj8P5mul8RLu0if6D+YpRxNRONtGiZ0YSTvqmfFRVt7xyoYpUJDowwQajaOvc/H/gW119DeWu211JR8sgGBJ7N/jXjF9aXen3z6fqMDW90hwVbo3uPWvr8vzKNZck9z5bHZe6Xvw2M8rzTStW3So2SvZTPHZWK80m2pytJtqiSArQVqYrSbaAIttG2pStJtoC5Ft/GipStFArnG2fl6tpcf2SLTbCfS4HmM5mMcl1kjjk4LegGO9b/w+1e8spI2jjnaGMbd7KTGpYYaJmH8DY/A81k+PtNsvDPi7+ydPgVmhWOV2Vi8XzKDgKRwPXJNO1u+k1K0i1Y31isk82LjTbWJoVjRBw2ANvTPNfnKftIprZn6LGXspt/eelaZoU8PhTxGtnKTpl9NavZzzDLxS+axeGQ9QwIGT3GGrM8QWkMWgaF9stXW4vvEkhfyyFyyFFDHjnOeag8AeIJZdOWzv5ZPsNw4a5CkEyCMFVmA9U3cjuB7V0+t6ZqdhaeBbK+W3uEOqTSNLO4YbGuAYihznkAlcdaws4SfN/WhvVjH2a5dmd34ssP7S8S3StHalo9Uv5mScEplLNF2gjHOcYI6ZH0rxnWbXVfD+naEupXC3EF9pAkEIkO3yGkz5b9O4zivf7Ro5vGErpv803OqyjcoJ3ARo3TjHSuD+MWlaUpvI4tNaOeXSLWSI7DtilecliT0UkAj3xVYGpafI10RyYiF48x5p4SgEOpX66ekskItLibyhLtKAwnJB9sHjuBivT9RTy/AvgaNt2S1vnHXJxXnHw1hMXi3WrO83wRnTrre20kqoiIyB36163e+RBpvguMbliUxopfgnMeBkeuSK9Wb99ryX6nnpPkv5/5Hqfw/Yj4c6j8nD67KCR/11UV5l4aa5k+P3imQK7wRyzIcdFBbP8816j4BaP8A4VpsyMya/Jx65uQK434drnx349mOCTquAccgfNxWO0WbR6DfG5U69pA/6bj+a11viP8A5BN7/wBcH/lXJeOFA8T6WR3lGf8AvoV13iJdukXmP+eD8fhUr4omi2Zt/CS1ntNCmW4jeNnvJ3AdSDtLnB59ayPGYY6pqEUsSskhU5x7genpWv8ACO4nuNCl+0TPKY7uWNS7ZIVW4FZ3ipWGs3uyRCpCEgsQc7/Toa8rF7u520dkfO/xq06S1v7Wdm3rMiENgDOI1649iPyrtPhnaG18EQeXC6+aS7BmB3E4+Yen09qy/i89vHaabEWzFMse4k524jX/ABNdV8P8DwjZqjeZHtwpPcdq65yvTSMYRtNs7H4Ki8bS7iS8LbzI6opGMIGIB/E5rtfEA/4lE/8Au/1rP8E29vBZxLbwFAwkLMe7bzmtXxAv/Epuf9w1z3vI2tocQwrmvGvhjTfEVl5F5GUlUExXCD5oj/UV1BFRYJZs11ptO6Oe10fN/iDRtQ8PXwtNTUGNv9Tcr9yUfX1rPdOa+jdd0Sx1aweyu4ElhccoR39R6H3FeF+JtD/sDWLjTVmkljQhoy4wQpGQPf619PlWPlWfsp7nzmaYKNJe0hsYJWmlasstMK17x4VyArSbam20m2nYVyIrSbam20baYrkO2ipttFAGV8ctA1pfGt3Pdxy2ulbwlrcTsD5qqoGcj7x+tcjpWry6NdMdIvXV5IWglYoCHRhgjB45q74p8UPrs8smu6xeancj/V/wwIc9AP8A6wqXSNR8IzRi2vtDEQYY8+OZyUPrjrX5vQpyjBRl0P0qpBRbad7nVeDtP8CyxQMuo3sOohcjzWEao3t/CR+PNdDFceLtBvV/sm+W5syAY4ZlEsB284XP3e5ABwOcGuA1Lw3o0di19pPi6xeAf8srltrj2xjJP0FZuja7rmlT26wSPAJj+6Mw/dMM4z83GM559jW0oKXxIiEuVWi9OzPePC3xP02O6A8RaXNpjMJ0e4gHmw7pmUu7D7ynK9M1qeJtQ0vxPPeS2F1Hd2k1rpFu7ROOCZpNy8dDxXhdhr1vdXF9ceIJdRv7xIJUtobBlSKKXIwzEcFMbicdeK7f4ZXc0l48Y097KOTULNbhIwDGjK527mPJY/OcDjr6VlSoRhU5kVUtOm+liDwpZXi+PdbvLK6NukFzcrgAsVjBYEL78DFen6yryN4O8wCZiyOdwHXYDn696820aSWBfGN7C2HRLx0I6g+a2K9B8SXEsR8FFMq7PCpyOxVQa76i95+iPIi/c17s9X8BRbvhtZf7evk/+TVcR8Ox/wAVL44Yf9Bb/wCLruvAsbf8K70Vldhu1otjt/x8muF+F5Laz4zc9TrBzj/gdYv4WdEd0Vdfvra+1zSWhZ2fzyGyDjAcDg9D07V3XiP/AJA95/1wf+VcV4rAXxfpCLwPNBwB6vXV+I7qT7JqUIt2McdsSZM4BJHT3OATS+0i47M6D4O/8gG6/wCv+f8A9Cqj4p2LqepMJZIzGI2wTgMC5PH8v8asfByZF8P3JZgM31wRn031X8bXltHq995zYAgh+YcYHmH14PUH3rzcQk5M7KWkUeH/AB2hxa6UjxlXQqjgjuIlB/UGuv8AheSvguywu7CjP5CsP4yxDUNM0y5kAGUjkyh43GFTW/8ADSxl07wzbO7+fFcqGQh92D3X/ZI44/Gumov3KZjD+Kz1zweSbWHdIGP7z5QOg3GtTXhnSboesZ/lWT4HWP7OWVNvJbp1zx/Q1s60M6bcf9c2/lXItzpOGqMg7+2KlFNI5rsOYjI6V418XY8eLWb+9Ah/nXszdq8k+MSf8VJC3961X/0Jq9XJnbEr0Z5ebr/Zn6o8+ZajK1adeajK19ij5FlfbSbasFabtqiSHbxQFqbb+dJtoERY4xRUu3iigLnhzgRkGVshhwAwJ/GkX/VGTkYbHFTCRZnCMoYEckjkVNbTWzaX9iuLdiUkMiyxL82CMYb2718DY+/U2QW8spcMrZKEEEjOK9I+G9nJ8QfiBpFh4l1CXUEd9vks5jyuGYqrAYXnJ/OvOrYRoZQm5lz8pIxx71u/D/W7/wAN+NLDVLeVraS2kLAlAQBtIOQeDwT+dZ1YtxfLudEJpNcx6/d3uk+FdBu9NstJWK61rSGtbVEjyzBrltzs2TnCqAPXIFaPw9086JcNok0tvLP/AGpp8xaF96ldkp6+o6Ee1cz4bifxL4d8T69qsLNcWOnQwaeUO1ITJLt3dchuvPqx9q6LRdFk0rx1HHY3F2thZaolj9ndg5WQxszNuwN2CD1HQ1nRS52vv/Aqs0oWMXRmV/D3i2Q7lL2123HP/Lxj+teh+KCovvBVvu3FZYs/98iuC8Jbbjw5rpZY2d7W4QEnaeblB1H1ruPHj3sXiPwyENt53nrsLZ2A47+1d0/il6L8jzFG0F8/zPavAz4+HHh7K8HUifr++Y1518Lpkju/FMkjKgn1h/LLHG7G7OPXGa7fwHcSH4e+Go5oWVo7lpJD2wJGJI9RzxXlVvbwp4fv21axjKrqd5I0VwzRORkEFD13EdPXNZL3os3tZo1/EcS6l4zso2uhalFXBbJ5LEjGO/pXYeI57eGweG4kWI3EUiI8jAKp45Y9Mnj/ACK8r0pYUTUbhbK8MtndJtMt0S+0Y+Tdn5cAnnA9am8eRWuq+H9Pvorr7OEaWV0DCc/IuSCwJ3Y+vesKlWMZLU1hBtaI9d+GVrFc6ZcR31086xSyCKG1Y7PLZ9wYsvUk+p7VU8dNpVvqd/8AaLNgghgEuXztUMzNkZ+nT0pZG0rwV4XgudMhMSPChBhbJkZv5jk/hWZ4lvptQXUbl1lmZrONwoWM7iJQMYIz1zx6V59SXNLY7IRaRwT3mk/ZrW8tUXVreAQxyWsjlUd1RgvXB5x0GelbXhrxf4rXxNZadp/h0C1mIdrW2txEEDHlg/8AeXsT24Ncnr2m2+lW32RbuexD3EDLKiZWPzIpQeCTxgkHGKm8KnWl1QpD4kkuZbSzMMAgb55IxzgZHQdcgk05STbuiOXRanvWlazJdeJTYNbNBLazKshV1w6lW5Kr0yTmun1aSM2E43qMow6+1ea/D231K0vrYXIcW1zBDc4lf50nPLDB5yc85rutXdzZyBvn+YjaD7GsPaJNJGijocuvQfSmt94GkDMoG8bvdf8AClLAkYOa9G5zDWHT615b8YlzrNo3/Tvj/wAeP+NepYwuPevNvjBH/plg3rG4/Uf416eUO2Kj8/yPNzVf7LL5fmebstRstW3Xk1Ey19oj41lcrSbeanK1JbW0lxL5cYBbBPJx0BJ/lTckldiUXJ2RTK0basSQtG21lwcA49iMj9DTdtNNPYTTTsyHbxRU22imI8M1DT5LWUR71dGXdHIh+WRT0I/zx0rp/hDbx32u6hotxGD9v02eKLt+8C7l/lWRPCtqRpl/KsljP+9srtAdqZ/iHfaejL1BHqOX+CLq48O/EDSri5BT7NeR+bzkFCcEg9wVJ5r85m5Spyj1sfoMUlJPoZ8C+VHIDg88j0x2q1Hq1zPaP9oZfJBGAVGSR0GfStPxfpJ0/wAYazp3G2O8k2kdNpOR+hrmbyZTIIYhiJOFHr6mtINVEmb1PcXMeoeCvEFxa+F9U0YmMx6klosjsPmXbPkEHp3PBFeo27rD4uvnE8tx/wAVVLlUKksFt3+fA/Hp+VeE24X+xbrb18q3Uf8AfVenfDHUYZZ7DTo8C+i1G4uGLJwU+yHjP1H8quEEptruYOd42ZieHoS3gvX7yK6nQ/ZJm2hvlP8ApEQ5B/3v0FeqePgV8W+EI8FsTJnAye3NeWeGP3nw411eFJtSufZrqD/A16x44yPiD4VQnkMxx9ENb1Pil8vyRyq/s1fz/M9S01tZj+Hnhy+0+3hujMvkizKlXJLn5t+cYwM8ivNPGWsQ+JrW21CGGSAB7+EpIQdrx27ISCPccGuisfiFp1nbeFtHgvZWS1YSXcjPwAoJIx29O1eenVLTRfDWg6pIZJLSe8vZndcblEu48fTcKzpI3b2Ltvb2g0O6sddvIRDcOC7xkbn2qp69ySDVSPxj4W8N50fTtLZFGc+bna2epz3zXJ+JLrRdQimvJb7UIhPP5luIIwEERGGTngHOemc5pqXNrHphuF0lbhzIqQ3F6Fc7QvGBgA8jrz2FcdTCKetRv02R3QxCg7RjfzPQ9O8dXepTpHa2O9Bn95BbeYF/EjA/Op7zxRrFnNIbyECHbmJolikYjHIZQSVrl7G6sp7WOLUb2/1G5ZgDBZoViA/ugZXP1FE2m2dnrkdxJoWs29mYwZomQ7kGcFxlvpyTXOsNh19j8Df6zV7r8P8AI2JviHZyQKLlrB/MZdwntioxyM9MHrUWmeJvDuraxHa2ekgXSrlJ7MNHjB6gnmuS1rQ9Nuri+exnlbY4e2M42tIvdSP73vWXot9rml3VzHYXlpZbQPME+3OB3G4E/lW0cNS2irGTryteWp9A+G7+STxXHI161yIooFKzNtdG2gEt64yc16lqJme3kCqFXcMMWz+mP6183fBeLxZ4l8UtrUtyr2WnxFrk4CbxhtoAA55wefrX0RKA+lM7TAL5cZxt5zgd687ERVOryrsXTfNG5gDoKY6AtnofUU4dBSP1GD3r0DmImMiA5G/6cGvP/i3tdtPZewkB/wDHa9EauD+LC5hsW/2mH6CvRyt2xUP66Hn5mr4Wf9dTzVlqJlq261UvLi3tIjLcTJEnqxxX2vMkrs+M5XJ2QRqm8eZnb3x1qGHXEt2EuqabZ2tgW2g7284D+9kd/YVy2seMk+aLTIst08yQfyH+NcZqeoXU8pkmmM0h/vnpXjY+vSq+6m/k7L/gnvZbRq0NZRXzV36eX5nsNzf6dqF0ZNPn8yPYoweGGBjp+FM2149peovaX8Uk0knlqQSI22sfoe1djofjRWZYdRUkdBKvX8R3/CujCY6PKoT6dTjxuAlzucOvQ7DbzRS2s0F1EJbaVJUPdTmivUUk9TyXFp6nB+NPCqaE6w+Z9r8N3/760uo+TbseAy57dmX29QK5mGyuBP8A2TqBRLmABrO5JyjKSCFz3Q5+U9ifTp6Z4Q17TtX0mfTdUjMmnTc3kOMm1kPHnRj+6f4l/HqKxdd8KJoutJ4furiSfT5nDaVfYyqh+QpI/gPX68jvX5pCUovkl8n/AF1/M/S61BRalHZnNalBePMYrpyk7gzSTSKd7cZwfTgYrlyJBCzOgY7gASM8c96+hPG1io1X/hE7ayshez6XbqsqSeYCzQgFVJ5Vs9D3BryFvCd4J44rd47iMzBWaJw3OcEcc55ralXi1roRiISbVi1aLjR7hlJVy9vHgccVLbXFzY6zHc2k7wyLcttZDg4EYB/nXa/EzwnJo51DUrG2jh0r+14bSJQ2SrLEGPB5xXCPxfq/U+bMT+CiuqhJSba7nJVTSszv/hcLNPCVw2oyQKhSMKZ8+X80qfeHQ8gYz3rsNV1Qap8QfDjeZG7QT3ELMnQ7VYZx2rxTRNWkh8DatpJ3EXMtt5b7sbNsu48e/H0xXouhpbx/FKD7G2+zjZzG27dnMb8575rSpdub/rZGGigl/W5yehaN4m8SNf3GnyItvHcPGzvNt5HOPXoRXezaTcx/DfQdJ1EJ54uZ1YBsjDNwfyIrD8IePBJenSrXRtJ0yJt8kkgDKrbVOS2OckL+dbyeNNH1qGzt54J7ZLWVnBX5tzZGevah3tsaRd2jjfEvh290vVX024jdZISMDqCueCPY12nwx8L3/itYbKOaU2UEzGb0gzjJGeMkYr1Y2Gl6jPF4qVysRs23q8fDLjIJzyCKf+zvp7Wejaqxkt5BPe71MUgfjHfHSuerP93c6qcPeOjtPg94UktTHD9utplxtlWbJz9CKztT+G/jCa5TTZPEAutKKiJp5HPmLFu3bCDyeQCBnH0r1qxGHcdsCrUg4rjjUkkazS5jzTVfhz4VXQhYLp6hox8txnEpb1Ld/oeK8kk8A+FtR8SzQ+fdT29rGNwcbHEm4gqx9OP1r6I1MkyhcAryDXjPiq20zTfE9+9xdXFtFcxh/LtoNzZzyQegHT86I82upcrIt/ASCx0qz8R2CzQxPdS5tomcbnRQ449a9FSS2bSCXYs3kx5TzCcjH93PP5V44NJt7eLRNRspbnzXugkAljKMVLFt364/CvXYbpYtHRPLLO0Eez5fvVxYl/vfkaUl7hknGPahuo+tAbcN3TJ6elI4yQfQ13IwYN0rhPi9cW9ppFrc3UyQxrMRuY+3Su6bpXlP7TMZbwLbSAf6u9X9VIrqwlV060ZI5cVTVSjKLPJdd8bKrNDpkI/66yj+Q/xriNR1G6upzLcXDzuT/EckfSqk7tk7jx6CoJ1mjSNjGypKCUPZhnBx+NerWxM6nxM8yjQp0vhQ6aYucNx6AdfzpbON5rgRrGdp6tjp+NVZX6qv4kV0/wAN7F9e8TWmivcGNZt21sZwwUkD8xXM5aHQlqa/xB8IyWUFnd2NlJ9iS2RJJ1TKmTqcn1NcK8ckTcZr6z+Hipdi6srhRNBJpYm8p/mQsjrzg8dxXNeM/hjoOvGS40m3bS705YrEN0LHv8vb8K5MPjEoqMzsxeGftG4ngOiarNY3Qk+1TwqQQRE3J/PiitPxR4P1fQZyt5bZj3bVlj+ZW/w/GivUhXdvdloeXOjG/vR1Ogs7WG6tpNe8K6XOrRIi3sl1fK3lyMwywXqVOec9K6Pw5qOk+INIj0zUyBYrKWt5C2Tp85BHPrExP4da8l8PaibK/S5W0juooSGaOddyOPRhXWRCCLU4da0m5tW+27jcadaW8jCAf3SpzwfrxXhyp9D6OhWSXLL4X+B7NqWg2cvxM0oyMkVxpdzaqkkR3FwkajYcdsjg147oPhnTbrXJriPV2vZEnWcwowgAJmVcHfkn73oM4x3r0vwB4k0qze1HiCSa1trZmlhuZYyHiYqf3MuRnGWyrdqd4V8P6Xbz+doet6DfiZ4iwuLkyS4DqzAhvlzgHGAOcVyRc6bcX5ehriIXknY9GsLGxvrW6h1TTYrqF9bnCoy7lGBEFfBPHJI9ucV8y+J9JuLHUVuvKVLW6mvXt8Nn5Vcr07civrDT0eKzjkl8sr59zK5GNuXePZ06khT+XNeMyRQtoLySRq+3w9qMg3AHBe76j3rpwEvel6nDiVeKPDoPk0q5PU7olH5t/hXpnwsbd4lUt94WsjDPtG1cLYaNdS2A3RukMt7bQmQrgAvvK/jjJ/Cu/wDEUEfhHx28OliZLVAIS33jho/mGT3r1JK90ebK9kc98LdP07WtaOiSxyLc3kistyG/1KplmGO+cYrp/h1o8Nxdai3zCO2nAZWHL5l2AflzWR8DIdvxHtFaJonjiY46hv3Zyc/jXqXguxtIPA5voogs93q7h2PXasgwPp1P40pbG0d7noInt5vD2q28LLut4p43QfwnDED8qi/Z5t/s+g33zBg1wrcf7o4rm9GvEHibxVb+YSJIpIwoBIL4PHtxXe/B6xay0BSylGl2s6lcFWHynP5VyV9I2Oylq0eo2P8ArH/CrUv3DVex+834VYl+4a40VP4jn7z5y564PFeTeP8ASNRvvEYks7aSSP7OyMw6BsggV67OCVcn1rw343TyW0vmW2rX1tdFQEgiUeU4zyxbPB/Dmrp2b1NJ3toWvB9lrV9q1nJrhjeLRJY7VLUMCTu27Wx34JP4iut0m8vPsE9vGqyFPKVpmbHlqdu0Ad8Aj07189eHNWuxqNvdXF9P58MylJY2+fkjOT3xgV7Zol9Hc2+ot5rQIh2mPaAJXUop/nwK4sXHlqK3Y1pfBqaemyvIblXbc0c5UnGATgcj+dWnOBWdogjSS/SPcFFycBuo+UZH55q/IcL+IrsWxgxT3ry/9pVM/DVnwTtvIv616ea5v4i6SNa8My2J0+O/LOrLBJKYwxB9QCfwHWtKbtNGVRXgz4wW3kuJRHCrszMFCgZyTWlqtncy6Ho628LTOFnjPljcfv5xx9a9ivvC0elRN5L2ehMTtk8zTzIXB6hSygnjjkd8fXj9Zh8VfYhDZX17KsbuXexYLlOMAohBGO+BXo8zZ5covQ8+j0HVBcwQ3NnPZ+eSI3uY2jQ468kc16l8OvAGteHfHOg6ndXFn5Yu1DKJPmALbeARz1p/gO3kl8L6hHqSzXLxXlvPGt0xbDHcmcDJ717Fe6p4bis7Y3PiPTrKeMeYEFq0rKSCwwCeMF8/hXnYrEVoVIqCuup2UKcJRbluZfw5hafWfsyzOALWa1dYyVZiCpI3EdPl7c11umWj2urW8U0ZjQ5UZ6EY9a4LT/F/g61mkZfEOsak6uZGEdosMW/nnA5I5557Cu28N33h/VNOmksVjkaORXO63ZTEflB5bpnA6GsOSV9VodMqqlsyh4v0ZBdeY0YZC2en+fWiux1ext7hMNlQcY2n+lFXdk3R8KapNIrC1jjFtBjKKRtyPX3pdPvruy+a3uHjbHLRyFTj8Ky7mW6upWml8yV2OWY8k1WO/dtww+tdihZWK9vFPRaHYWev6xcNKY5ricpEfM34cbB657U060rAGWxsHxjcWXy2we4wRn8BXLqjIAxZsMOx6iu4+Gmn+H9Q8RWNldWwvGllAMTkruAGTznA6Gk1bU6adeUlZOxs/wBs6Jp9hatpviXUvtcoYzQWTS7YiD8o+b72f0rsvOJ8K38bL81p4caJyWDEs9wW5I6HnkVka4tqmjeHNJ8Px2cl69pcTXBhjCPHG8rfI5/iO1e/QfWmabfy/wDCD+Ittn9jjTS7dY0fG5laRj5nTnP+FKhLmd7E4l3pe89RYkRvCOlR7T+88R6evB9ID/jXWa/p9pd+Kta+1QiVIPNlQMeA6wDB/DNYnh2Rf7N0eCSC2ml/ttSWk6bViXHGeGz0OK6zV5o5L7U7k255tbwzbQMnaFHP4fpW9SVnL1PKcHyR9Dzn4FfaG8d2cjXyTRmKUOhlyQdp6Kf6V6t4dRV8C2KhdudWlAGMceb/APWrhvhBpvhq38S2l7aTapBqHlSFbae3/dtwckP9Oa7TwrPFP4M08QOJB/a8mSPeUnpQ5J7G3JKGkifTbGC48VeJpJLdZBHHJKG3EbHGdrY7969Q+EjB/Ctlhsnyxk++4153oP8AyGfF5z0gf+bV33weijh8L2rJu/eDc3PGckf0FYYjY3onp9j95vwq1L92qdkfnb8KtS/drjWxpNe8Y14yqXHqa+df2kJ3t7yz2LkvvXOelfQWqFlcFlbYXABxXgf7QNje6tqMEOm2c909rl5vLTOwN0/Hv9K0pfEVNNqyPItJkZJY/mH3gf1r3vQheBNSaZZ+HuPKBbaCMx4OD1HWvA7WJ4JzHJGyyqcFWGCD9K+kIICNNgjQxLJNDeHLLuJDOjAj8CK4sf8AxI/P9DTDrRofp/mf2jqXllEHmjAAypGBgg9+BVy73tCQ8QYDnIb0qrp3y6pqA3FlJUrnrjB61n674x8N6fcyafdatbpdLw0fzHaT2YgEL+NdELtKxDN0zKPvZT/eGP1rmPimj3HgPURbzJHIoRlkOSFw4545rqIZI5ollidZI3UMrKcgj1BrC8dxr/wieosqqCIieh/XHNXF6ozktGeHaZ468Y6NZxiN5r6IEhgsn2iILxgkckd+uOldF4Y1Twl46v4bDXNPk0yVFYrd2wdYo5G7uhyuCcAnArkJdPs/tKz2sbxvGDuEU5IznH3WJAwPVh0rqfCGueJPCaxPbztrFlO+544QC4+UZEgyVdSCQR7HkV2VLpXhuccd7SLkfhbWdJutV0iZfE185MIjdbA4RUfcpR1Yqyn1B6c+1P1TwDrutIXu/DetzKGjCm6vY7ZBhffr/wDXpJvE2tXN1OdJ0LxXb2Dj93YnUPKt4h3C8Zx6DPHSqd7d6pdFGm8HwMxwoFxqDTlzjphpOuBnpzzWEpTbUmilTSurlm08Bw6ROks6+FNLkbO5rrWzI6cDHyqcHnP5V6FoUMMtpeTXPiJb95SJJH0yFthAHBJI5O0L3rzyDT/EsaeZHpPhTRo35D3D24bB9VOSD7ZqWe38QWGmtPY+NdFlVXHnW1gcHaTjOAMY/GsfrUJuzf6miw7Wx6lNa6K0Fy93BqsSW8aSF7hywZWbbwAx5zj86K4fwReatJBcx3+my67PKFNu0MxkQID8zLnr0AI6jcDRWsUpK6Ias7WPkUmZP9XM34VLAZGyJbgIB13Vs6+r6YlrYoLKUGEy+fCoPmKTkZOM+3PI6Vlw3bzSbWhiPT+Gup3aIVkTCGPaqtcRH6itTRp7rRb2LUdOnh+0rlYzt3Y3Ag+3Qnmk0jSbrVtSWys9P85sbnZeAigZJP4A1654e8C6I/h06jqdtdlDuktEtlwFReMuR1ZvT3rKU1HRnXQoSqvQyPh83hzS7EzfbLiXVLmwuobpJYR5SuxXyyrZPYHJOMVBJqkq/DW802/toRqKwRWqzJMrGSFHyowuemSPyrkrmaXQ77UH02GcM8b275GVRHO0/wCFd7JHLqPhldNsbG4uruyjjDzRQbViODlGbPXBrWjSd+a5lWqbxaPXfgD4P0vxNoUq3kPnC2uGdtx+SJzwzZ6kkKAAMdOtVvi/4e0bwz9vutK1jTrjzbK4Bt4rjdJCwXIO3JPOAM9sV53oLeKLjSBpEt3faBpxZn8ny2CySE5ycYL8dCfSsbXbb/hH3k1K3urqOVQ8IM8abZGKduTkFu1XOfvuI44WToc76EHg/wAe2emXlrNNpV6I1+WW6lufMbpggLtAAJ967jwXcXF1a258Nyrd2sdy0syPbbM5bOEO7r7GuEtbrUgtn/aWjae8t7F8hlsYwofeAN2BnHP4V6BoE8WmWWzT7q00wKwkKKglCknDLhT14/CorPkV0i8PH20+WT0NHTU1T+0ddE0wsDOksrhF3SMoBIUk5UDk9OapaXJq2m2Ueq2XjKe1ngIaO2LjZtPIUqTjnnjHrSeH9Wur3xXcv9vjvRcadcmIRwlCuBhQQerEiud1DU7y3EFpdXtvaSGdUnimhXzIlIwHHHIG45/Gs3JuKOmFKnGUk9kfXfgLUn1jwxp2qSOjyXVtHI5QYBYjnjtzmmfELWrjRdIt5rUxo9xdR25kf7sYY9am8IR6bb6JaW+kSwy2EUKJA0T7lKgetZfxh0U+IPh/qNiJNhQLcDnGfLO4j8ga5INX1MpxuyXUNQ1P+znjTVomwmRJ5PEhxyPun/0GvCLjxvqlncXV9NfWaSzuUKNAzKw+6ACDweOn54rz/wAQaDf2ULPH9uSNA0hnaf5GXjCgDoetK66vB4MtL3Rb+0vYigNxH8hMDdjyc59c5z1rrqWklY1w8JUpNsj1KaXVdVub6VFnEM6RSLA20tu4GM+9eh3v/CUahql1o2hapbafHpymNpJUJJLqpZB1wAAvPrXD/CvXPBNqRH4s3+c10Wu0ki86CZQPk5B4IbJOeK3PFl5pcHjO6XRYrefzEFxEzzukWGAyoxw3BU98Zrlqwaqq66P06GlOVOo/XcboPjPXPDOq6jpmvXEOpTb1Mc2xxuXnJ+VTj8qltbLSr2z+3X2myTXRzIzpMi+azHHILDOM+1Zfh6LSbhptUtpTbXNtKIYIYGLqz7csSTzt5+nBrP1htatLwebo0WoPcyvLY3KrgcnkHHHHoen0rodKXKpWtcmlKnGrKO56D4J8Xabo/hya11OYwpaPIIF2k5QZYLkd+tZeuzfEbWvBkup2s+lPa3kbCSwEe2SONhxhj1IB9q5rw61tP4fuLu8to5Z4FlaXYSu99pKk4POOnvVbVfEFrDafaLWaO2imjBU2s5WQsBgKw6Edexor4eph5cs1qZUJUq6lJPQ8xvdS1Cwb97c/vVcqybcFTnr6Gl0/xfrkJdNPuZFklbls5Ocnp6de1O1i+8uzGnyeRPaTfvPNXJdCWyTjOM9eorP0ixQ66fskpltVlVY5SMZ3HAz6Hn9Ku0YxvY43GTny3NibU/FE+fNu5nKthsSkHJOBn8arW/ifWra3YRyvGZTsJH3sq2R83U/j9K9j8b6DNq2hxrbx2Wnz2kLLOBdIRIijK7gOpPtz9a8yvbOObwlpzxwRB47uTIYnklM5/wDHOlZRrJtXRvXwrp9TB+03bZkkeXfBIOT1BrofDvjDWtLmIs7swCaMRzYA+eMn7vTFWfEvivUNMv5LSDTdFa3voLe68y4sxIWJjVhktkHBJ7cVR0vxPrk7x6fb3GlgSsqrFBZRK7HdkAMEz1x3reya1Rwpyi9z3b4LeJbDS7u41fUEttP02CJLdCbhnJLF8Ng5xnZzjjpRXjfii21y6WKW/s9Rgk27i8isVIzjoFAHzZP40VPKu5XNfoefajGHMQMyBlgxhs8A5qCzhEcit5kcgyM7DmrvjW1GleKLmxjnDm32xFiOpA5rb+HOjx6tqEM93vaCCUGXavy7RnAJ9z/I1tBXWhLdmepeA9Ck0jwl9v8AKH2u/AZsjlYR/if5VNqzatY+EodPmsbwXBTMcsDgKoBzh/7vGM1o+IZ768it4bK3t0hCAvJJKVC7R8uFAyR+Ncl4i8Q3l20Oj2yyS3MzBZ1iUsWfPROpY/hx9ayp4GtOTlJf8MehSx1KkrJnC+J0kg0+zaRwbmVDO7jqcuxAJPXtVXw/Fres6ybWxungZR5ksgcoq57kDqea9U1/wy2n6JZ6f4g03yb2cbI/NALJHyQw+gzXnXgqaSC9T7MQXuZ/J5XGcdP1rvwlCUtJeZ5+JrRTbT7HQ6jo02kaS0n9pXstxassyuLglmUDBwDwuM9Mmuck1bWvEviGwia8uJxBIHRpzuCAck46V6trOlXkML2mpNBvljI2pg7M8c4J9a8y8L6dKItRhWQQSIp+0yHqEDYEa/7TnP4Ct/YRlUXKZfWJxptPY7vSNW8RXTieW9bTbR2KWscQyZP9sg9M4711y6DqM+jDVrUrqV1IGR4pVUFcHgr0BPHf1rmdMujdWccMlrIVdArNwBjpnrXo3gJnXRTC0jP5UzJk9wQD+fNeJxNVq4LDqdO17/5noZM416rUtrf5HDS2usaTdpr2pxxaVHgQxQjaHkbOdxx3z75JpNags/ElzbXl980kROGUbPMGeQ34iuo+JVjBcS6fdXUYkW3LBFblVc/xY9cV5drOt3trfQhigjkkBiUfewCevseavI743BxqztzO/wCewsxqPD13GOx6Xovi698LTwnS5TGqkKtun+rZR2K+nv1rofHPxPuvElrc6RZ7bKxm/dSqjZldT1BPYHkcfnXhb68NR8Sx20e9ERWVs8HJIrpYICmoW6ZVnO+RmAwSOMfzFdFSlFataipTcnub0vgfWNVuo7G51gtoKcgiQl9v93p+tcxq2g+GTcT6dZEJsz5TI2W2A4BPrXRTXWrSWTWX9oSm2CnbFtA7cAnqRXJ6vDY6bcx3txJLLeBRtkeY4UAHcNg4OSR+VY4eLV7nZipwnZJWM/QPBEbvJJqN0Ft0chFiPLgd89qj8Wtbw2sWmR2qtHEgMDK+WhJJyp9cgjI+lXJJ7m/uoEhmuLcoVcrEBggqCNwbqueo61neK44YLi3Zba3gmljLy+QMIxB449cd69HljOnZo8uDcKujNDwvqVtYWSRx2vlyMwVRGAS7AA5bJ7mu9i177Jpkli04SO4Qps64Zhg498V5poDWj/Z5plyYZnk2t0OFGM+vPP4VZvb37VqBdTtiCs4APQnp/n3rSdKnKnGNifbVIVXKLNMxXem6T9i0iCN/3gOZ3JMvP8R+nYVy8nhue61dJrW3NvED++SQ8x56qrDhjg5Ht15rotA1qLUINzYVxw3PU+taKS8lv4c8VNSCnJOQQqOMXFdThtb8DD7EVt70nZlwHTJwOvNYOi2sltDdwtG5xgZIxsfPH4966vWtcuJdXjs7YgRBvnH97HYmsLWrlmuf7PSUqseJAEOMsRkn3PNcmJo3j7prQmlL3jtNG12/1Xwu1uljaRzrCTdXJX+FBgnHqcY/Gs6+8WXmj6PHY6Xp+n3CS/vZEngWTtjjIPqfwNdnc6voGjfC2G7srO1W+1W38gKBli4G1yc9MHn3yK8aml8sctz0A9K82FHnd3senia3Kkk7uxF4qbZaad5byqk1osrQsMqj7mUhfQYA4rJ05mBjlIxGrjc4BOOfat2LT01S0u9xl82GHdGVGVHzDJb0ABNaWkadb6l4WuYbJVSSOVYhL5m1ZDgnLA8fj2redRR0OCFNzu/I0LXxPcWJjGn61dBVGNkU7IrDHUqfw/nRXE6JatdFj9ogQr/C7Bc/mDRVuUVuYqEnsitq9zJfXct/FMZQ7DzNw+ZT6n2969Z+HOjzWuhxSzXBaS4tVuFtzwUyWxx9AteVRWQ3fbrN9sAQkh2wQf7h45z+tey+ANSfUo5AyjMVvFEq7ChOBz1PTpXTQTbVtjOo0k7lb+0mgsp7nUdQmMULFFjjIUNjouO5q74QtH0+1n1q6Rvt90TKWI+aJOqqD298Ut7oFrN4iiuLoqLSMGZYOADL3J9u9aV5dRyRlEYY24/MV6WpyHOXN7caxfSRiaaQKhZmb7wz6Z9s/mPWuR0ONF1WCCMHcl+4MYB+XBOD9K76yVdN8PXt2v8ArJA+wsc9c815p4Vv3h8TyzKC+5n2L6sRjilzuGw+Xm3PVYbZvLbMxKkE7TyR+Nc5qVj/AGdaiKIq7uxlnYdWc9/w7CtC00+a5tyuo3N1CxzmKFwE/AgZNTW+nWVnYyqiloyCX3ndn860o1fZzUrEVYc8HG5qadqq3Ph/TLVbG0h8lOZY0O+Q/wC0e9eheC4gmhLKxAaaRpMfoP0AryjRmRLWHyhiNQdoPpXqXh52bQbLnrEK+K4yrf7PCK6yv+H/AAT6HIYfvJPsiLx2ok0WeXzCDCPMCjpkdz+FeLa9ql5qsOn6YsJeCzXcGUEncSRj9Sa9f8WyMdGuwG4MTfyrw2ynWXxNZQFpeNzkIcfTPr3o4QqtUGn0ldDzyCc15omV1j1aCSe3eN4w298cH5htH15yfwrt9PLTa80rOQkUIVQOhyef5ViajA0t6JIRGAjeYFY4MhAwFHHcnJ9hVy0uWjuWV22nylx24y3P55r6DEyvKRw4ZWijp7uVVt22nLdua529mT7KshUjgnDnJJzxUk1y20ZJbJ4HrWJ4ruI/9GDy/ZGKtsLL/FnpzWNHqdFZmb/b1rFrNxDiSSdXEQ2jrg9Kh8T3f2jWHj2lRAqxjJ6nGT/OuZ0y1MvitbeW4SQLKZZZUOQVUbmOfwxVk3bXE7zybg8zGQ7hjOTniu9WSOKLvK5u+F5FOsxxtyoDHH1GK079gZdTlbaAqqEII9KwvCgSbXNrg48qQgjj+GrslmzXWoafc3TvNJEsgdFUbj24/DHArZtcqMZfGxPCir5ty0eCsTHoevNdQk0fl5ya4nweJbe0fz3RPMdg5bgqc108l5ELcrCpdR3A4FQwRzuu+XDrAfcsSFw5djgfjWN4kbbrkdwoyJYFbPXn/wDVitbXEF9dwptZlkIRl6cZqh4lGy9e1jVvLXaqE5yMDp6VFX4Rw+IpJNIyjPTtTZv3g2nvQi449KkCc1xWOi5f8ESudahhAVhcK8EityCGUgg1q/Dy60ddHvbaSPyyNsjK+WUuCf04GR3rB0C3ujrtvHYqXuDOrRDpk5yBWj4TiX7XqkPlkMfMV89iD0Hr1rlrxTTOrCv30u9zltFe+s9Sa60uSVWh3Ymij3FVPGce+cfjRV3w9rN1oMtxDFBG3mHbIJAQeOnSitnzX0RxpR6s09N020gZJoHc28gKpI54HOSp9xmt/wAJatHH4rggikBEkbqzscFjjj+VZuqyW+lzz6VaMfsd1DG8is24LJjIbOOCM447VlaFDNa695qyAvACwdTkNnjr3FephsUvq/Kkc+KwvLXvc9I8UX1rcGK2twszvIEZzGWUEnBOaR1a4hNsbWQxMQhIA5HerHw9nur231LUNcjC2dvKMSfdjYkcLnsBjOBXcanfaLeWFlb2mhW+n3LAK9zE+3ezHAxzj35Hesp4yEJcprTwU6kVK6POfFs0Gn+Hp1a6G0R7Y4hGc7sYAzn/AOtXDfDWO0bWppL+VUAgITcwHJI559s1ftNG17xr4lutN0lDcS7nkVCwRdqnBPPHpXVfCDw/daR4m1iDV7OW3ubWBUdHXkZbn6jitPaxbsc7hKKuTi5tbZWUalF5fZ2kA2iofEN4n/COzNE20OMK5PykeuR2P9a1/GOk+GopEuGtbLzJjtWPdt3Enrx/UU3XdItF8EPGsU0oiKqZVGVTBHH1x2qZ1lG1+pdKjKre3Qz7S1MFikaZwI15zznHNeo+HZY10W1DOiFbdR8zDrivKU1zS4E/e3ka8ZX5HH9K86uo7i8jmu/tO4FztVpDnr0ANeNneVf2jCEea1vK535fjlhXJ2vc+hvHUscXhu+lVkb9yw4OevHGK8A8IJJdeKFuTHIyRZ2kDjceACarabp+rTPG0KXPkuw3bXIBHfPNdf4EvbKDWwy26RWtrgLHMwDTyMcF8dwFB/OoyrLnllKScua+u1jXEYlY6pFLQv3WqYF6EtglxbEEhurqR/Ce3P51ka+uoXU1vcafcxwBbceYr8/NnoMfU1rWNxZ654zv1t4wts9qySKWGDjc38lI/GsfUNOttJsL25S4mUyR7VTcODnIxXZTnzzlc1xFJU6VO3mvuZQ8O3PiG4v0AYXFokqiduipzzg564rV8S6lYxiNb3TPtMbA7VLfdAPXNWPDEIttIihSOOMkbpGZsszH6Vnw6JqJja41TUGICsUjUgkD3NbxSRxNtoxdHFvctq0+n2iwm5dLWBHb7hfrg+mATTrjTry2Pl3drNGoPysAcfTiq3gW2kl8WTJPIx8ndLtJ4L9AfyNehaxNPDATHKV456f1NdCehzKTTON8OlYtYjaaYQw4ZTITjaCp61Fql8uneILe7hvTe27sQs2PlVu49xzXTWcUep2c9jfQJHJkBhg7+D+lcz8RrC1tbO0W1hESpIVAHYYocgeruaup6bcx3TappkkiQ3J/eEDMe/GcAkYzjnFZUtxrNvOI1v2DO2MNCD19PepfDuvan/wj0OmyXkv2SMnZH/Dn1pp1uUXCWyTthXzjaM/nTjTbV27ESrRTtFXL3h7TNQMh1K+muVjUlUY5Cs3fBPcU/wARWGo22mxajqbqbmaQfZoiOWhIJ356Dt9attrGrXunDSXvS1ozAhWUfLz2PUVu/FfwzqOi2WjSSzPPayoyQsy/dJwQv054rjrOpCShJ6HVTdKcXKJ5qh3HPp6VPGo9KlvLE2F+9m+QyYPPcEZrT03Q9Qu1VoLdmRujHgVPMtxam18KdFuLrxSupLGTb2S724/iOQo/n+VTyeG7/SddvtQ8l54byeRgkSklAxzyK6r4XsmjQajZ6hOkbpJEwUMQTvBHHT0r1K20n7Tbx3UTW7I4ypdxz+BrgqTfOzrpe6lI+XdU8E601688Uf2jzCW4jZSv1BFFfT8mlPGc+Xbn/dCmiqWImlYzlRjJ3PBdPi+GqKI7y3124A/iIUYHoMN/Opddj8EyQW8fhWzvoJS+JjcnJ29scmvUrP4H2cJUtqqT/wB4SW7c/TDiuc+KfhfSfC95pVtp0QErxvJM4yAQCAOpPvXVCcHJKLZlJTteRYh05bfw5YaPHxb3FqrMuMtJLJkn68ED6AVteENPi0fS5X1qP97YyCRjKn3EhySW7ZOB+XrxVf4ETzeIZdRsdRt4prCyVPKlHyyglyRHu/u9T6j1rjPiv42vLvUdV8K6fbix0xL12lUPuaYrgYJwPl+XOOeec0+RSk4/MhtpKR037PejzNaap4j8vD3tw0cZ6EKDk/qf0rvtY00y6n9onVQTbhC/8R+Y4BPt/WtP4QaTBpfw70aARAPJbrcSZHO5/mP8x+VW/Fp2yRRQx75ChOFHvWUZXrXNpq1Kx59D4bt9W8YWVvDbqxVxNIABtO08YHY7sV73b+BdEHg+Lw/PAGjUiRn/AIjJ13E9/T6V5Z4I1CLw/rX9qXiB45Z1tGdSMRkjceenXbXp+v8AjTTLKwkmFxHll+UBsn9K3nPVmNONkfLPxZ8J22n6lqWl5R/JYtFIoxgHkf4V5r4T0ea80nWb4MQulRq7qBndvdUH4DmvQfFXiFdau9V1SaT/AF90Y4hnsAK7H9n/AMNW954N1yaRUA1GU2pYqCWVV9+2WH5V0VKrhTUmYU6fNUcVseY6IifZQT0GK898UusGsSGBsELswDjjJOK9G0eIWeoXFhMwBjZkO44GVNVviZ4chj+G+n6/brFgaxNDMyj5juRduT7bTWlSaTXmRSi9fIPgx4NTWvBPiPxA88kc1hIhh8s8kqpZgR6EMPyqDWLP+0LRYnJG11YgDqK7v9myze6+G/iQRycCZwyg9vJ61yV6qw2+/IQY6Ac1xwfvyR33fJE5y1vL4andWlurAtLu8zAYKuB29a17h5Gs5jOxWNIzvdzXPaXNcS6/KsAzEkL3ExB5CgqM/h/WtvXkRvDdy8ZDb0zkHPetupCehznhm7jh8T3htIRMjqg3q3Q+vPX/AOtXWy28epalaWexv3twkbeuCwBrg/BSQy6zceZIVCKHGDjOCOvtzXp3haNbjx5pNvHud1u0aTA4AHJ5rSTtBswWsjZ+MumWuj+OINStIGSC9t1BH+2g2n9AteafENrldOLx4MEgCSKVzjuCD2r3j416X9u0C1u1Ul7W5G5sfwsMfzC14z4x8mPQpLW6O2WVdsa9SzZ4xWGFk5U0aV1yzZzfg2CObSJACS6kkj0NZeqlVuIZVXD5PU1s/DYN9uu7Fw6sy52gcjHXiqXi2ExakIyQRzg4x3rsT9047e8dP4eUXOm5+z4cEE59M817v8SrR9U8FQOvztYhJlTHG0LhgB9OfwrxbwhG39hm427kQZZh1UDrmvo3Tit7o1u3lkwz268H0K152PbvFnZg1pJHz7rdla6hAks0Y3x/MrjqAOcfSux0/Y1pE0Ywu0YA6AVgarYtp+pXmmSj/UysgPqvY/litbw3Iz6VA3fYM1yyWhr1NfSPD76jq/2uJoo0RQk5ZNzMO23sD157Zr0WEmGBYYo8IowMkn9ayfA8A/s+WbI+eTv7CuhKqPT8qwlqzojpEqGSU9SV+lFWcD+4PyoosB0BmUA+o96+cvjRrT6l4ru5Y4S1vbAWsQJAHy/eJ59Sa991iddM0e7vpGGy3heUr9Bn+dfM+mI/iDxJp9g+WN3eKJT3wWyx/LJrrw0dXLsY13oontfwQ0R9A8DW5uIvLvL9zdTDbyAfuD/vnH5mvBPifbpb/EfxBHFypunYe2eT/OvrSEW8UYjUkIAAAF6D0r5W8TxrrXji/uEDBrq9IX6FsCrw0nKo5MnERtBRR9P+GpD/AGBp6qmzFrF8meV+UVynj2K4u79vMvWsraNRG5jILynrhf7vXk13FrE8cMcYUr5cary3HAxXF69M8mq3V280cUMXykKAS23qfapwqvNseKdoJGVaq9po+kxrbwR2TTzvNC/ziQDaAvoSQSefSqnjy5t5db0mHw2kLL5btKhG2IqEbqDxkcde4r0Hw3YRXnhOx+2whxJGJdrL03EsP0Irzz416ha+HrSKHR4oYbiWMoXRAWRSTnn3H86qk1KqTUTjSPFtYWRrjYrlMksQ64yzck5HAJ9K+mPg1aR2Xw30ZIwV3xGVhjqzMTXzTeXAaBZQuZHIUAdST2r6M8C+LfDWifD3SIr7WLSOaCzXzYxIGcH0wOc11Y6PuRSMME/fbZ4t8W9KbT/iHqkNvDMfMlEybSAMON3OfckfhWH441GK3+F0Hh14yt3/AGsL1v3u9dpjZeCOAfUV0nxZ8Q2HiHxk2qaY0htXgSJXKFCSM54/GvLvFzMFgh3EqSWIJyfSt1DmpRct0YufLVklsz6B/ZEtJv8AhCtXmK4jnvgoBXhgEGf515l4nJguJrVvmaN2UjtwcV6l8F/G/g/wn8NNM0+91BkvGDTXEccLuQzMcdB6AV5drM0F1qVxdgs8LTO65GCwLEjNcdNP2km0dra5EkyX4C2MWofFm7028VStxo9xFjH95R09+arSRyC2ubO4XEib43X0IyCKvfBqeLS/jLpWpXAl2XUMyYRCx3Y9BzjpUOv3DXOvatMfvPcyt/48av7bEn7p5l4ft5P+EpFpCpO93iKk9iD1r3f4PGT/AIWNpWlTR280sW+SR42DLgIT+eccV4/4ZhEfj70AZ2B9Mqf8a9S8IXtj4f8AGthq89vuWLdJcSRj5gpUjP5kVrOLcXbsYRklJXPf/H+j2up+DNWs2jEJNs7q8SjcrKNwI98ivkm8sf7aMjSTeZcwAHYi4wARls9Pw45r6w1LXdF17wlqv9l6nb3IFm+8RuCVBU9a+elgt7W2kW3hSIMOQowT9awwcXytGuKaujkPD8aWHi+a6s/NljliODID97+Lnv61i+Io5dQ1R2ghlZwWdw3pnqK6zVI1gt4CoG4MfyP+RVSzjX7Uku0DETA/mK9JwVjzubUt+Bbn7LpQjm8vy7nd5YYn5iOCOAeeRX0h8PbM6n4M0y9FwVdotjDHQqSp/lXy3pm6F5bbb8sM5ZCR/eA6flX078B5zN4DUH+G6kUZ+in+tefjYfu1LzOzCT/eOPkcX8YdEOmeILe93K63cOGOP4k45/Aj8q5rwhLELQxSMF2yOoz7MeK9Q+PVlFdaLps8iZ8q5Kg5xjcv/wBjXiujyOt7d2SrhY5SyvuOfm5xXFFXidNTSR7V4Qtr5tH8y0sjJGZG+feApP8AP9K2PJ1NV/eWJOf7obj9Kzvglc/8S69sWYFkkEi5OcAjBx+X616LxisJLU2i9DimNwODakfn/hRXaO3y9/wFFFhnmHxw1KKw8GmzhIWe+kCYzzsHLf0H41xfwD0O3n1u51u4YD7EoSJSM/O4PP4DP51l/GjxXb67rccGnMWtLRDGsg43sT8xB9OB+Vdl8Kte8KeG/Bdqpllm1G6JluIo4zJIXzgDgccCu3klCjZLVnPzKVXyR6oFR4H29Cp5/DrXyjany/FUPys0aXgaRlG47Q+SQByeBX0GNa8WawGXSPDq2Nu6nE2oybTj2Rea+f57e40/WpBfJMuyRvMVCY2YcjgkHA/DpSwsbNphiJXtY9qvPi94cjeTy7PUpGHT5FUE/ieKxRqsOqaa1xFGdjlm4ZWO4k4BwcgZ9a55Ph/q2pWttdWNvaxxyxLIIg75AYZGSRyfpxV/Q/hT4jeZpJ746cuMfuz8zD061tTdGknZmVRVarWhyuv+JPEwmk02bXryaK3wh8pyicADHy44HSoRDBJ4SiW4Waa7vbp/ICn0AXkn1Jr1Xw58J7K1me48QXP9otnKxR5VM989zTfjB4J0248PRXlvNb6bDYIyiFY8LISRgcclvzojiafNypDlQny3bPBo7UxTme4IVLc7V5+83Qn+gqqrswyc55P61puUWDZPCpwcBVzk/nW/4L+Hmu+IitxFbrbWf/Pa4yqt7Dua6qtWKW5zUqcrnMwGF7VoZZAg6hjwM1zPif8AeXUe2RHVVxlTkZr13xt4P1Lw3b2supRQzRu5CrbchQB/EccDmuB1LS21bV4o4Ugtt7BAxJCjJx8x/rTjWjKnoxOlKM9StptvO0MUMcbu+wYVQSelbkkYgkNrIVDlRhT1r334V+Cbzwv9oN8NPcuiJA0ILOqjORuI6HivO/jOuijxpdbLgb/JRXSJtqCTHOcd/WuSFfnnypHW6XJG55trOrS2XijT5tHumimso3QyxH7u5cEZ+hNakyo8Ud0v3ZYvmPuKyn0/7bqNnp2nwr5ss23OepbAA+ldLq2i3mgTTaVeXscNzC2TGyB0PcEd8e9bXV7EJvc4ezMcXjSXdIY98YRW2FsEqO3Wuxvmay0icTXVtJ5qbUwCrn8K5qxtbibxA979ninK5Lls7S3rW5cST6q5tYNNhedyFTyo8k/TuPzrRTSRi4tyM+x1O+gtzaxTSLbySK8kS8CQjpn1+nSuhnuIWVmt0dJj1hlITB/E9PpmvbPBPw70TSNChS80yG7vZEBnedd2GI5AHYCvF/EMMMWsahp8NqZmjnkhDudpwCR0FZUcTGTaNK1GUUmc/fSQywRbnBcnKEKdrc9j6VHawzNKgSFt+07Q3RuR6HgU+XR7+10S1uXhnijaUqZMEISDnaD0NSWT+bcgxtLGcMu/PQH/AOvXQsRHlZzuhK5WuGmN5IrJFHuIJCkjlRjv3r1P4a/EPT/C/hO6sbyGWS5Exlt41GN+QAQW/h6V53daZeQxLqkzeZbNIYTKPm2sBnBH0rqvB3hX/hK/DN9Dpc8H9pQTCQpMuHaPHAVuwJz+IFY1qlOdP3trmtKE41Lx7Gz4m+KUXiTSH0ubRfs5d1aOUXG7aQe42jPGR+NcVZsI/EF5Gesqo6+/FZ+raVqWj3ptdQtZbWdD911x+I9RV66bdqel3HRHUoWxjJrmnTivh2Nudt+8etfBeXZrdyrHAe3xz67hXrZOD36fhXj3wjiLa+6rGjKIjvDDp9PfNeuxgqm0KAMdq4Z7nXT+Elz+YoqMsQOOvc0VJR5vonwt8MWcplubea+YdPtDfKPwGK7XS9N0/T4litLO3gRR0hjC/wD66tjdgbO/Ud6egIOG7HtVuTluxKKWyDEY9h61R1DQ9H1O5E1/pVrcSYwHkjycfWtEj5wCwBz0pTtDbhgAdAKkZFBDHBEsMKrFAi7VRQAq/hUhVdvXPuDSCRSDtBbJpJGJUlANx5HpQMQR7sMn3T+Rqj4i0Gz1/TPsGoh/J3h/3b7TkdOa0h8ygEH6Ypx+6WBwB2poRymh/D/w3pEonjsftEw+685Dlfp2rf8AJcMNibVHGB7VadkYnDc46YpIyBuH3iO2cU3ruGxnXkUUyvDNCkqsOVdQc56jmuUu/hz4ZvZSxsZIOcssLBQfbPWu/CNsOFC/j71G0b9ecrQm1sJpPcwPFul6jeeF5NN0mcxXBRFUtKVyoxkbuvIry2D4O6teXWdT1GG3iJyfLPmN+Fe5feOdrA9CcU+OMKNo2p6DpVRqSirIUoRk9ThvB3w10Hw3dx3scctxdoMxyykYT3AHf65rlvij4L8Qan4nl1CxsHu4ZokUMsi/KQMdyK9jMeTgs2Mcj1+tIkafNubluxOaUZyUubqDhFqx5j4R+F+kDQov7atZoNRkyZwlx2zxwOOldp4b8L6NoCGPTrBI+5lb5nb/AIEen0FbSRxCRnUEN03Y7fX0p64C/Kc4pOUpbsFFLYjVcgZyD6dq5jxT4D0XX7xb6ZZbe6UcvblV8we+Qcn3rqypByCcEfdx3prrvA3dDg9aSuthuz3PI9U+Ed3d3SR/22FsY2YwRyAsyg9eBhck+ldR4U+HPh/w+zTeS95M0exzOFZD6kLjArtABtHTHXkUvzHIU4PYkcU3OTVmwUUjA1jw3pOqaJc6UbOO1t58Nm3jVSrDo2MV5poPgPxZ4X8Uw3WmmKeDcELqwG6MnkMp9v5V7O8uAWGT2qFiSdrdDyAO9JTcVYHFM88+M17oLW8emalpd5d3JXfDLbrzFk4zk+uOlcL4kt2uvCsB0rwjqMcFoVf7TMg6D7x/2q99VVfO4E8YwRSvHuDKV3K3DDqCDVKpZLQTjv5nnHwvs7W2uE1FZlHnwFV2nCqcg4r0gseMjntk4zXnOr/DGM6m93ouqS6akhy0ALbR9MH9DXoFpbtBawwzSea8Uaq7t/EQMZqZW3TGu1rEu/GcqR06UUHd3Yj0FFQMj3dPmJ7kAdaczZXLANtNV/MBPy5YE4z/APWqWNdxKkc5JOBzVDJFzuLYwD055ojZV5ZQM00na2OTjqfamOzhTt5+vUc07CHHdGAqBFA68U8FvNPK4PTjtUAjfO4yFlP06VM6fKSo5PTPSkA/zG3EcEfXBNMO7y927ae3GcfhUKMCFyDu9f8ACpCW3jLHGcHGM0ASxLtH3mORnPtQZB56o25TjP3SR279O9Hmb88Hj1NSKFA6tzwRimArNhdyhjjk4GTTt3cBgTzz3qINJuIXBAHHrSLuP30II5B45NAiVM55YD6Ukmdv+rMgbOcYpUYnaxwp6AilbAUZIHOOKYCYyBkn8T+lMChSFSPPXB9Keh4xnceoI60vfrg+5xSAYiycg8YPOepqRHbow46dOtRGWON1U5LsMjjqKkzuPLEc5+lMBHKthQSMcg9PwpGXA+8eppWXDE7cc4BzxTXY58sAkNnBAyKQDQrbmE3Q9MAil6OQrYzjknjFKVzhgxJ+tMcKwPOc9fpQAErghwDjlaVBtX1PGfeml1UbmBAXHUdu9OQyYYhztJwBgfrSARdxkOSMY4A606RsNt3AdiajHmmYdkPO7g846U5VGcvgEjrQAhk4O4DPtQiyADGcEnk89ae2P9kHpjHGKar4IVFI4xQACNjyxNFIzsJOMHt1JooAoqGBx0B608Myk/ez328UzzUkG5ZO5wD60w3EZbd5bsCuVIGVJ7AdqCiz9o3Lheq9Vxjn8aTdJ2UZz17e/NQp93OCvY85x7fyqweEzknB5x15piB2ZuWGDjngUHcy9juzgkZP5UpI2bUcNs6jj9O9ABblkx7j1pDI4svGZAwx0GKliRhhgRnODjvSF8E9CT1GOKevCnPHQ5NACK2SPmIPOfT8KkMhXorHHB4H6CoizRqduGTtinqRnJznA5oETI3ztvU5UdB3FM6fvFUYHbJP+e9RszcEKucZ69qfGo2A4APJJI6/hTES/Ix7dNwAHWhTvbMYG3vUa53HywQPQDC0ZZYgz/Jzz3oAe4Bdtv1HbilcDBO38+hpgQ4JBPPrzRlgvCk4OOo/GgAmbBHlRl+fn5GAMdfepYwCMn5CPr3qNpM7YscjqB0FSRPsTB/A9R9KYBJu3BVKsMHPb8KSJW8pNwVSAN4VicUkS7QFDkgnncckUGU89CQOAAeaYh6rtJyVI5wRTcoEIHU9PekY7n3KcDuAo5Ppk96jK7eVY+u3/wCvSGPOyZRjcx7HofyqKVvvIJNhA5YinZJPHcZBIo8tX+deQevHf+lIB8abSF3k9BScFtisDg4IA4prsyuGjUnn5gW4x6/hUN0yiT5XbPoDwPegCzvHyh2XJHK9fyqJdu4NtBPHI7VXVlYttGdp54p7GTZtYkHHD4zigCU53EjB5oqud2cGYMQMEgdaKQykEaSPMeACwxgZzxzUq/LtDZICnIA5/KoYJNxCxqcrye+P8aezAqM7g4GcrQMsqrMQqFmXPAPGDUgb73zHjoPeoFaTdnHzBe4FSMxACsoZexFCAUruBycqOpA/LNOTcV/ecZHU9/SojJuXIUowOfTmnrMrZj6MDnmgCfDbQSBnGASen+eaawwNoYddvpSqyqAu0DnkehpFOCVbryM9iTQA1ZFDkbiw65z+XFSRMjJnbkkcGo8xqq4XKqC27jFEfaVSSSfl+Xt2+tAEnAySu3dyST1p8Ss2coMKeSKhJ/dnktzwQeB+FOQgRneRtbkHsCO9CETKz8qANo9T1qKMnI+bvyOtIc7jtYrwMHHanAs7n7g54piBnBkz5m7OCAT0HqfWlBwNqMpDEdzwMcml8xi2flY9GAFNRlZ96J+8xg//AKqAAHLfMzj1AHP60o8ws2GB54B/+tSvhif4fXNN8xV2gNhvf9KYBbiQ7zJJ5gY5GQOB6Uq7G2yJnpgA5xg9KbsIAXcxPYnGMnvQsgf5FYSbRt3ZHJ649OtMTH7woPTucg0u/JJHfoDUQKsdrIrbj0PpTXWPaMMFC9h+uKGBMrEMSI/yFNdl75GR83rntTN22Qtktz+H40o3ElpcZ/hI9qkYCZWB5BwdvHUcdD61HvwBJ/Dnn6etSJEp3bVRAfmJHQn/ABqBXHmNtR0AOGDA8+49aQEgIYhvkUelRlW2tuYMCTj5iCBTEuFjuGjXPIyc9BTt54cfMPXNAGNq7a0s23TorBoQBxMxLMfqKK1QG8wDP3ud2cfyopqXkKxWV0j3bVRSx3HnHT/P8qf/AMs98mcb8LtHWoXjUtHkH5Txz7Cpw7eW3zHlhmpLHbx33JzwTUkjfuoxksAScrxuPaqh+Vdi8Lk8VJE7HavGPmHT0NNCJ13cJuGTzgDgUAFUJGW5JbP8I+v9KYzMVGT0zg9+lWjxdRqPunYSPrj/ABpjI9jrglQVA4OOD75pP9WDFtXLHJYsOP8APWobt2W+MSnCYXA9KSJmkjG8k80gsTQq7MzK4k3sOCeAOnbpVhs5+UIjheuOg9qgJ2rgdgMfnSyf6kt3xj8jU3CxP5g5wA2cD8aGZgoLsBj34FQoxBj575qxsU+XkdSB+FMQxn8zglRgY+U4yKZIy7TsJboQBwSB2pr8EMODuI/CmSn94pHBx1HFMCYS8bOVY/Nj19qIbhTNtbJYDcMjrUQVW3ZHRQR9aSIkW6sDyQuffmmgLk0jZ3LtB9c5qNkZWDllVc/MWHPTsabMSirtJHB/nUkfNrzzVCCXayFY5vLY8g49KYu6JCssjswzliM/jSTSPlzu5VsD6U6Zj5G7PJ70yRxd3j2ouD/ePTmn7CHbIwG5+tVIZHN3cx7vlB4GPYU9uZYwScZ9aAHTSKwYL98jaT6AVAwKoFXrj1phZl88qTkEY/OpZWZcMpwcA/jUMY0Ssh3TqCeNpHIGT6etSyLlvvltrbsE1Cfmd1bke9JF82FPTGDUtjSK+qW95NNF9jnjiVG3SBwSW+lTwtuTC8/w5Y9MU2b/AFgT+HJ4/EU7UDtVSOMkn9RRcYxCEkZUZF56nriioLpFaJlOcZDcHHNFMD//2Q=="/>
          <p:cNvSpPr>
            <a:spLocks noChangeAspect="1" noChangeArrowheads="1"/>
          </p:cNvSpPr>
          <p:nvPr/>
        </p:nvSpPr>
        <p:spPr bwMode="auto">
          <a:xfrm>
            <a:off x="212725" y="-1555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447607" y="337324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 New Roman"/>
              </a:rPr>
              <a:t> </a:t>
            </a:r>
            <a:endParaRPr lang="fr-FR" dirty="0"/>
          </a:p>
        </p:txBody>
      </p:sp>
      <p:sp>
        <p:nvSpPr>
          <p:cNvPr id="12" name="ZoneTexte 2"/>
          <p:cNvSpPr txBox="1">
            <a:spLocks noChangeArrowheads="1"/>
          </p:cNvSpPr>
          <p:nvPr/>
        </p:nvSpPr>
        <p:spPr bwMode="auto">
          <a:xfrm>
            <a:off x="257174" y="1200139"/>
            <a:ext cx="556377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000" b="1" dirty="0">
                <a:solidFill>
                  <a:srgbClr val="27305D"/>
                </a:solidFill>
                <a:latin typeface="Helvetica Neue UltraLight"/>
                <a:cs typeface="Helvetica Neue UltraLight"/>
              </a:rPr>
              <a:t>Extracthive </a:t>
            </a:r>
            <a:r>
              <a:rPr lang="en-US" altLang="fr-FR" sz="2000" dirty="0">
                <a:solidFill>
                  <a:srgbClr val="27305D"/>
                </a:solidFill>
                <a:latin typeface="Helvetica Neue UltraLight"/>
                <a:cs typeface="Helvetica Neue UltraLight"/>
              </a:rPr>
              <a:t>is a </a:t>
            </a:r>
            <a:r>
              <a:rPr lang="en-US" altLang="fr-FR" sz="2000" dirty="0" smtClean="0">
                <a:solidFill>
                  <a:srgbClr val="27305D"/>
                </a:solidFill>
                <a:latin typeface="Helvetica Neue UltraLight"/>
                <a:cs typeface="Helvetica Neue UltraLight"/>
              </a:rPr>
              <a:t>French company </a:t>
            </a:r>
            <a:r>
              <a:rPr lang="en-US" altLang="fr-FR" sz="2000" dirty="0">
                <a:solidFill>
                  <a:srgbClr val="27305D"/>
                </a:solidFill>
                <a:latin typeface="Helvetica Neue UltraLight"/>
                <a:cs typeface="Helvetica Neue UltraLight"/>
              </a:rPr>
              <a:t>specialized in the recycling of industrial waste:</a:t>
            </a:r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US" altLang="fr-FR" sz="2000" dirty="0">
                <a:solidFill>
                  <a:srgbClr val="27305D"/>
                </a:solidFill>
                <a:latin typeface="Helvetica Neue UltraLight"/>
                <a:cs typeface="Helvetica Neue UltraLight"/>
              </a:rPr>
              <a:t>3 locations </a:t>
            </a:r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US" altLang="fr-FR" sz="2000" dirty="0">
                <a:solidFill>
                  <a:srgbClr val="27305D"/>
                </a:solidFill>
                <a:latin typeface="Helvetica Neue UltraLight"/>
                <a:cs typeface="Helvetica Neue UltraLight"/>
              </a:rPr>
              <a:t>40 employees </a:t>
            </a:r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en-US" altLang="fr-FR" sz="2000" dirty="0" smtClean="0">
                <a:solidFill>
                  <a:srgbClr val="27305D"/>
                </a:solidFill>
                <a:latin typeface="Helvetica Neue UltraLight"/>
                <a:cs typeface="Helvetica Neue UltraLight"/>
              </a:rPr>
              <a:t>3.5 </a:t>
            </a:r>
            <a:r>
              <a:rPr lang="en-US" altLang="fr-FR" sz="2000" dirty="0">
                <a:solidFill>
                  <a:srgbClr val="27305D"/>
                </a:solidFill>
                <a:latin typeface="Helvetica Neue UltraLight"/>
                <a:cs typeface="Helvetica Neue UltraLight"/>
              </a:rPr>
              <a:t>M€ in revenue </a:t>
            </a:r>
            <a:r>
              <a:rPr lang="en-US" altLang="fr-FR" sz="2000" dirty="0" smtClean="0">
                <a:solidFill>
                  <a:srgbClr val="27305D"/>
                </a:solidFill>
                <a:latin typeface="Helvetica Neue UltraLight"/>
                <a:cs typeface="Helvetica Neue UltraLight"/>
              </a:rPr>
              <a:t>(2018</a:t>
            </a:r>
            <a:r>
              <a:rPr lang="en-US" altLang="fr-FR" sz="2000" dirty="0">
                <a:solidFill>
                  <a:srgbClr val="27305D"/>
                </a:solidFill>
                <a:latin typeface="Helvetica Neue UltraLight"/>
                <a:cs typeface="Helvetica Neue UltraLight"/>
              </a:rPr>
              <a:t>) </a:t>
            </a:r>
          </a:p>
          <a:p>
            <a:pPr marL="457200" indent="-457200" eaLnBrk="1" hangingPunct="1">
              <a:spcBef>
                <a:spcPct val="0"/>
              </a:spcBef>
              <a:buClrTx/>
              <a:buFontTx/>
              <a:buChar char="-"/>
            </a:pPr>
            <a:endParaRPr lang="en-US" altLang="fr-FR" sz="2000" dirty="0">
              <a:solidFill>
                <a:srgbClr val="27305D"/>
              </a:solidFill>
              <a:latin typeface="Helvetica Neue UltraLight"/>
              <a:cs typeface="Helvetica Neue UltraLight"/>
            </a:endParaRP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xmlns="" id="{E9F58508-1C03-4926-8658-092D30F662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50199488"/>
              </p:ext>
            </p:extLst>
          </p:nvPr>
        </p:nvGraphicFramePr>
        <p:xfrm>
          <a:off x="381870" y="3059931"/>
          <a:ext cx="5125986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691128A3-C80D-4558-A97F-D45DD4C02C9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8144" y="548680"/>
            <a:ext cx="3116842" cy="55410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A93EB5BC-F08D-4CA7-8A04-78CA5629CDF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6575" y="5235178"/>
            <a:ext cx="536479" cy="46677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E8E7F4B5-FBAA-4720-B59D-1B80596C6EB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9238" y="3395371"/>
            <a:ext cx="403113" cy="54524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E2CE800F-F567-4008-AB1D-6E05FD52050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3664" y="4350475"/>
            <a:ext cx="577374" cy="422585"/>
          </a:xfrm>
          <a:prstGeom prst="rect">
            <a:avLst/>
          </a:prstGeom>
        </p:spPr>
      </p:pic>
      <p:sp>
        <p:nvSpPr>
          <p:cNvPr id="20" name="Espace réservé du pied de page 2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smtClean="0"/>
              <a:t>6 th slag Valorisation symposium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23528" y="1052736"/>
            <a:ext cx="8352928" cy="47525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5696" y="548680"/>
            <a:ext cx="5112568" cy="504056"/>
          </a:xfrm>
        </p:spPr>
        <p:txBody>
          <a:bodyPr>
            <a:normAutofit/>
          </a:bodyPr>
          <a:lstStyle/>
          <a:p>
            <a:pPr lvl="0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From mining to metal…and residues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51520" y="476672"/>
            <a:ext cx="6984776" cy="64807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79512" y="5805264"/>
            <a:ext cx="842493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Need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to develop new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processes for metals recovery from mining tailings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446182" y="1196752"/>
            <a:ext cx="8158266" cy="4508091"/>
            <a:chOff x="251519" y="1196752"/>
            <a:chExt cx="8158266" cy="4508091"/>
          </a:xfrm>
        </p:grpSpPr>
        <p:grpSp>
          <p:nvGrpSpPr>
            <p:cNvPr id="5" name="Groupe 9"/>
            <p:cNvGrpSpPr/>
            <p:nvPr/>
          </p:nvGrpSpPr>
          <p:grpSpPr>
            <a:xfrm>
              <a:off x="6130699" y="3449511"/>
              <a:ext cx="2279086" cy="2255332"/>
              <a:chOff x="5580112" y="2996952"/>
              <a:chExt cx="2808312" cy="3384376"/>
            </a:xfrm>
          </p:grpSpPr>
          <p:pic>
            <p:nvPicPr>
              <p:cNvPr id="6" name="Picture 5" descr="C:\Users\Pellegrin\Desktop\3a590c1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580112" y="2996952"/>
                <a:ext cx="2796990" cy="1700213"/>
              </a:xfrm>
              <a:prstGeom prst="rect">
                <a:avLst/>
              </a:prstGeom>
              <a:noFill/>
            </p:spPr>
          </p:pic>
          <p:pic>
            <p:nvPicPr>
              <p:cNvPr id="7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80112" y="4653136"/>
                <a:ext cx="2808312" cy="1728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16" descr="RÃ©sultat de recherche d'images pour &quot;ampoule&quot;"/>
            <p:cNvPicPr>
              <a:picLocks noChangeAspect="1" noChangeArrowheads="1"/>
            </p:cNvPicPr>
            <p:nvPr/>
          </p:nvPicPr>
          <p:blipFill>
            <a:blip r:embed="rId4" cstate="print"/>
            <a:srcRect l="28728" t="4536" r="24401" b="4745"/>
            <a:stretch>
              <a:fillRect/>
            </a:stretch>
          </p:blipFill>
          <p:spPr bwMode="auto">
            <a:xfrm rot="3172478">
              <a:off x="7524328" y="2132857"/>
              <a:ext cx="576064" cy="864096"/>
            </a:xfrm>
            <a:prstGeom prst="rect">
              <a:avLst/>
            </a:prstGeom>
            <a:noFill/>
          </p:spPr>
        </p:pic>
        <p:grpSp>
          <p:nvGrpSpPr>
            <p:cNvPr id="10" name="Groupe 9"/>
            <p:cNvGrpSpPr/>
            <p:nvPr/>
          </p:nvGrpSpPr>
          <p:grpSpPr>
            <a:xfrm>
              <a:off x="5940152" y="1196752"/>
              <a:ext cx="2448272" cy="1599073"/>
              <a:chOff x="6101803" y="908720"/>
              <a:chExt cx="2646661" cy="1887105"/>
            </a:xfrm>
          </p:grpSpPr>
          <p:pic>
            <p:nvPicPr>
              <p:cNvPr id="11" name="Picture 2" descr="Apple iPhone Remade 5s 16 Go 4&quot; Argent ReconditionnÃ© comme neu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307892">
                <a:off x="6101803" y="1358403"/>
                <a:ext cx="1078261" cy="1078261"/>
              </a:xfrm>
              <a:prstGeom prst="rect">
                <a:avLst/>
              </a:prstGeom>
              <a:noFill/>
            </p:spPr>
          </p:pic>
          <p:pic>
            <p:nvPicPr>
              <p:cNvPr id="12" name="Picture 14" descr="RÃ©sultat de recherche d'images pour &quot;telÃ©&quot;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4400" t="14400" r="16001" b="17201"/>
              <a:stretch>
                <a:fillRect/>
              </a:stretch>
            </p:blipFill>
            <p:spPr bwMode="auto">
              <a:xfrm>
                <a:off x="6588224" y="2418404"/>
                <a:ext cx="576064" cy="377421"/>
              </a:xfrm>
              <a:prstGeom prst="rect">
                <a:avLst/>
              </a:prstGeom>
              <a:noFill/>
            </p:spPr>
          </p:pic>
          <p:pic>
            <p:nvPicPr>
              <p:cNvPr id="13" name="Picture 18" descr="RÃ©sultat de recherche d'images pour &quot;pc portable&quot;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945" t="12600" r="-169" b="11801"/>
              <a:stretch>
                <a:fillRect/>
              </a:stretch>
            </p:blipFill>
            <p:spPr bwMode="auto">
              <a:xfrm>
                <a:off x="6948264" y="1772816"/>
                <a:ext cx="882098" cy="504056"/>
              </a:xfrm>
              <a:prstGeom prst="rect">
                <a:avLst/>
              </a:prstGeom>
              <a:noFill/>
            </p:spPr>
          </p:pic>
          <p:pic>
            <p:nvPicPr>
              <p:cNvPr id="14" name="Picture 6" descr="RÃ©sultat de recherche d'images pour &quot;avion&quot;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524328" y="1268760"/>
                <a:ext cx="1224136" cy="677646"/>
              </a:xfrm>
              <a:prstGeom prst="rect">
                <a:avLst/>
              </a:prstGeom>
              <a:noFill/>
            </p:spPr>
          </p:pic>
          <p:pic>
            <p:nvPicPr>
              <p:cNvPr id="15" name="Picture 4" descr="RÃ©sultat de recherche d'images pour &quot;voiture&quot;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b="28848"/>
              <a:stretch>
                <a:fillRect/>
              </a:stretch>
            </p:blipFill>
            <p:spPr bwMode="auto">
              <a:xfrm>
                <a:off x="6876256" y="908720"/>
                <a:ext cx="1233488" cy="504056"/>
              </a:xfrm>
              <a:prstGeom prst="rect">
                <a:avLst/>
              </a:prstGeom>
              <a:noFill/>
            </p:spPr>
          </p:pic>
        </p:grpSp>
        <p:pic>
          <p:nvPicPr>
            <p:cNvPr id="16" name="Picture 22" descr="RÃ©sultat de recherche d'images pour &quot;mine Ã  ciel ouvert&quot;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1519" y="2132856"/>
              <a:ext cx="3528393" cy="2621444"/>
            </a:xfrm>
            <a:prstGeom prst="rect">
              <a:avLst/>
            </a:prstGeom>
            <a:noFill/>
          </p:spPr>
        </p:pic>
        <p:cxnSp>
          <p:nvCxnSpPr>
            <p:cNvPr id="17" name="Connecteur en angle 16"/>
            <p:cNvCxnSpPr/>
            <p:nvPr/>
          </p:nvCxnSpPr>
          <p:spPr>
            <a:xfrm>
              <a:off x="3801273" y="3284984"/>
              <a:ext cx="2244293" cy="900100"/>
            </a:xfrm>
            <a:prstGeom prst="bentConnector3">
              <a:avLst>
                <a:gd name="adj1" fmla="val 64751"/>
              </a:avLst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5262794" y="2060848"/>
              <a:ext cx="0" cy="151216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>
              <a:off x="5241433" y="2060848"/>
              <a:ext cx="79208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 rot="16200000">
              <a:off x="4624872" y="2296009"/>
              <a:ext cx="839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>
                  <a:solidFill>
                    <a:schemeClr val="tx2">
                      <a:lumMod val="75000"/>
                    </a:schemeClr>
                  </a:solidFill>
                </a:rPr>
                <a:t>Metals</a:t>
              </a:r>
              <a:endParaRPr lang="fr-FR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 rot="5400000">
              <a:off x="4530871" y="3758161"/>
              <a:ext cx="1027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>
                  <a:solidFill>
                    <a:schemeClr val="tx2">
                      <a:lumMod val="75000"/>
                    </a:schemeClr>
                  </a:solidFill>
                </a:rPr>
                <a:t>Residues</a:t>
              </a:r>
              <a:endParaRPr lang="fr-FR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6 th slag Valorisation symposium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6984776" cy="648072"/>
          </a:xfrm>
        </p:spPr>
        <p:txBody>
          <a:bodyPr>
            <a:normAutofit/>
          </a:bodyPr>
          <a:lstStyle/>
          <a:p>
            <a:pPr lvl="0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Bayer process: alumina and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red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mud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835696" y="548680"/>
            <a:ext cx="5112568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DDCDFD8-A337-45D9-85C2-303B802B8BAD}"/>
              </a:ext>
            </a:extLst>
          </p:cNvPr>
          <p:cNvSpPr/>
          <p:nvPr/>
        </p:nvSpPr>
        <p:spPr>
          <a:xfrm>
            <a:off x="1132203" y="6207370"/>
            <a:ext cx="65775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17375E"/>
                </a:solidFill>
              </a:rPr>
              <a:t>[1] </a:t>
            </a:r>
            <a:r>
              <a:rPr lang="en-US" sz="1000" dirty="0" err="1">
                <a:solidFill>
                  <a:srgbClr val="17375E"/>
                </a:solidFill>
              </a:rPr>
              <a:t>Harekrushna</a:t>
            </a:r>
            <a:r>
              <a:rPr lang="en-US" sz="1000" dirty="0">
                <a:solidFill>
                  <a:srgbClr val="17375E"/>
                </a:solidFill>
              </a:rPr>
              <a:t> </a:t>
            </a:r>
            <a:r>
              <a:rPr lang="en-US" sz="1000" dirty="0" err="1">
                <a:solidFill>
                  <a:srgbClr val="17375E"/>
                </a:solidFill>
              </a:rPr>
              <a:t>Sutar</a:t>
            </a:r>
            <a:r>
              <a:rPr lang="en-US" sz="1000" dirty="0">
                <a:solidFill>
                  <a:srgbClr val="17375E"/>
                </a:solidFill>
              </a:rPr>
              <a:t> et al., « Progress of Red Mud Utilization: An Overview », American Chemical Science Journal, p. 255‑279, 2014.</a:t>
            </a:r>
          </a:p>
          <a:p>
            <a:endParaRPr lang="en-US" sz="1000" dirty="0">
              <a:solidFill>
                <a:srgbClr val="17375E"/>
              </a:solidFill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504055" y="1496562"/>
            <a:ext cx="7759900" cy="3195387"/>
            <a:chOff x="-1" y="1575002"/>
            <a:chExt cx="7759900" cy="32416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F2C5628-9BA7-4007-B24E-6329C0F0D1F0}"/>
                </a:ext>
              </a:extLst>
            </p:cNvPr>
            <p:cNvSpPr/>
            <p:nvPr/>
          </p:nvSpPr>
          <p:spPr>
            <a:xfrm>
              <a:off x="1672797" y="1575002"/>
              <a:ext cx="1392507" cy="526626"/>
            </a:xfrm>
            <a:prstGeom prst="rect">
              <a:avLst/>
            </a:prstGeom>
            <a:ln>
              <a:solidFill>
                <a:srgbClr val="26315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err="1">
                  <a:solidFill>
                    <a:srgbClr val="17375E"/>
                  </a:solidFill>
                  <a:latin typeface="Century Gothic" panose="020B0502020202020204" pitchFamily="34" charset="0"/>
                </a:rPr>
                <a:t>Alkaline</a:t>
              </a:r>
              <a:r>
                <a:rPr lang="fr-FR" sz="1200" dirty="0">
                  <a:solidFill>
                    <a:srgbClr val="17375E"/>
                  </a:solidFill>
                  <a:latin typeface="Century Gothic" panose="020B0502020202020204" pitchFamily="34" charset="0"/>
                </a:rPr>
                <a:t> </a:t>
              </a:r>
              <a:r>
                <a:rPr lang="fr-FR" sz="1200" dirty="0" err="1">
                  <a:solidFill>
                    <a:srgbClr val="17375E"/>
                  </a:solidFill>
                  <a:latin typeface="Century Gothic" panose="020B0502020202020204" pitchFamily="34" charset="0"/>
                </a:rPr>
                <a:t>leaching</a:t>
              </a:r>
              <a:endParaRPr lang="fr-FR" sz="1200" dirty="0">
                <a:solidFill>
                  <a:srgbClr val="17375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6FF4E76-A962-4E2E-9DB6-B2A369441C36}"/>
                </a:ext>
              </a:extLst>
            </p:cNvPr>
            <p:cNvSpPr/>
            <p:nvPr/>
          </p:nvSpPr>
          <p:spPr>
            <a:xfrm>
              <a:off x="3545093" y="1575002"/>
              <a:ext cx="1392507" cy="526626"/>
            </a:xfrm>
            <a:prstGeom prst="rect">
              <a:avLst/>
            </a:prstGeom>
            <a:ln>
              <a:solidFill>
                <a:srgbClr val="26315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rgbClr val="17375E"/>
                  </a:solidFill>
                  <a:latin typeface="Century Gothic" panose="020B0502020202020204" pitchFamily="34" charset="0"/>
                </a:rPr>
                <a:t>S/L </a:t>
              </a:r>
              <a:r>
                <a:rPr lang="fr-FR" sz="1200" dirty="0" err="1">
                  <a:solidFill>
                    <a:srgbClr val="17375E"/>
                  </a:solidFill>
                  <a:latin typeface="Century Gothic" panose="020B0502020202020204" pitchFamily="34" charset="0"/>
                </a:rPr>
                <a:t>separation</a:t>
              </a:r>
              <a:endParaRPr lang="fr-FR" sz="1200" dirty="0">
                <a:solidFill>
                  <a:srgbClr val="17375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2BFC99D-E92C-425E-B624-41E0B3907FF7}"/>
                </a:ext>
              </a:extLst>
            </p:cNvPr>
            <p:cNvSpPr/>
            <p:nvPr/>
          </p:nvSpPr>
          <p:spPr>
            <a:xfrm>
              <a:off x="365514" y="1575002"/>
              <a:ext cx="827494" cy="526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rgbClr val="17375E"/>
                  </a:solidFill>
                  <a:latin typeface="Century Gothic" panose="020B0502020202020204" pitchFamily="34" charset="0"/>
                </a:rPr>
                <a:t>Bauxite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AC2CC46-CFAE-4266-A192-FE6E47AC81FD}"/>
                </a:ext>
              </a:extLst>
            </p:cNvPr>
            <p:cNvSpPr/>
            <p:nvPr/>
          </p:nvSpPr>
          <p:spPr>
            <a:xfrm>
              <a:off x="5211928" y="2348318"/>
              <a:ext cx="1862588" cy="4172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err="1">
                  <a:solidFill>
                    <a:srgbClr val="17375E"/>
                  </a:solidFill>
                  <a:latin typeface="Century Gothic" panose="020B0502020202020204" pitchFamily="34" charset="0"/>
                </a:rPr>
                <a:t>Hydrated</a:t>
              </a:r>
              <a:endParaRPr lang="fr-FR" sz="1200" b="1" dirty="0">
                <a:solidFill>
                  <a:srgbClr val="17375E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fr-FR" sz="1200" b="1" dirty="0">
                  <a:solidFill>
                    <a:srgbClr val="17375E"/>
                  </a:solidFill>
                  <a:latin typeface="Century Gothic" panose="020B0502020202020204" pitchFamily="34" charset="0"/>
                </a:rPr>
                <a:t>alumina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1CCF26D5-E29B-42B1-9E3C-4D43ADE46990}"/>
                </a:ext>
              </a:extLst>
            </p:cNvPr>
            <p:cNvSpPr/>
            <p:nvPr/>
          </p:nvSpPr>
          <p:spPr>
            <a:xfrm>
              <a:off x="3545093" y="2360765"/>
              <a:ext cx="1392507" cy="526626"/>
            </a:xfrm>
            <a:prstGeom prst="rect">
              <a:avLst/>
            </a:prstGeom>
            <a:ln>
              <a:solidFill>
                <a:srgbClr val="26315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err="1">
                  <a:solidFill>
                    <a:srgbClr val="17375E"/>
                  </a:solidFill>
                  <a:latin typeface="Century Gothic" panose="020B0502020202020204" pitchFamily="34" charset="0"/>
                </a:rPr>
                <a:t>Washing</a:t>
              </a:r>
              <a:endParaRPr lang="fr-FR" sz="1200" dirty="0">
                <a:solidFill>
                  <a:srgbClr val="17375E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fr-FR" sz="1200" dirty="0">
                  <a:solidFill>
                    <a:srgbClr val="17375E"/>
                  </a:solidFill>
                  <a:latin typeface="Century Gothic" panose="020B0502020202020204" pitchFamily="34" charset="0"/>
                </a:rPr>
                <a:t>S/L </a:t>
              </a:r>
              <a:r>
                <a:rPr lang="fr-FR" sz="1200" dirty="0" err="1">
                  <a:solidFill>
                    <a:srgbClr val="17375E"/>
                  </a:solidFill>
                  <a:latin typeface="Century Gothic" panose="020B0502020202020204" pitchFamily="34" charset="0"/>
                </a:rPr>
                <a:t>separation</a:t>
              </a:r>
              <a:endParaRPr lang="fr-FR" sz="1200" dirty="0">
                <a:solidFill>
                  <a:srgbClr val="17375E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xmlns="" id="{54B32AF7-0FB5-4F6B-BE1C-5B632527255F}"/>
                </a:ext>
              </a:extLst>
            </p:cNvPr>
            <p:cNvCxnSpPr>
              <a:stCxn id="7" idx="3"/>
              <a:endCxn id="8" idx="1"/>
            </p:cNvCxnSpPr>
            <p:nvPr/>
          </p:nvCxnSpPr>
          <p:spPr>
            <a:xfrm>
              <a:off x="3065304" y="1838316"/>
              <a:ext cx="479789" cy="0"/>
            </a:xfrm>
            <a:prstGeom prst="straightConnector1">
              <a:avLst/>
            </a:prstGeom>
            <a:ln w="12700">
              <a:solidFill>
                <a:srgbClr val="26315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xmlns="" id="{198813CB-5A03-465E-866C-3002A7715DB4}"/>
                </a:ext>
              </a:extLst>
            </p:cNvPr>
            <p:cNvCxnSpPr>
              <a:cxnSpLocks/>
              <a:stCxn id="16" idx="2"/>
              <a:endCxn id="10" idx="0"/>
            </p:cNvCxnSpPr>
            <p:nvPr/>
          </p:nvCxnSpPr>
          <p:spPr>
            <a:xfrm flipH="1">
              <a:off x="6143222" y="2101628"/>
              <a:ext cx="1" cy="246691"/>
            </a:xfrm>
            <a:prstGeom prst="straightConnector1">
              <a:avLst/>
            </a:prstGeom>
            <a:ln w="12700">
              <a:solidFill>
                <a:srgbClr val="26315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xmlns="" id="{9C99C98C-8C1E-46B6-9ED5-ED5BCC5BB6AA}"/>
                </a:ext>
              </a:extLst>
            </p:cNvPr>
            <p:cNvCxnSpPr>
              <a:endCxn id="7" idx="1"/>
            </p:cNvCxnSpPr>
            <p:nvPr/>
          </p:nvCxnSpPr>
          <p:spPr>
            <a:xfrm>
              <a:off x="1157530" y="1838314"/>
              <a:ext cx="515267" cy="1"/>
            </a:xfrm>
            <a:prstGeom prst="straightConnector1">
              <a:avLst/>
            </a:prstGeom>
            <a:ln w="12700">
              <a:solidFill>
                <a:srgbClr val="26315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xmlns="" id="{A7608512-AE31-4E3D-98EE-77F811168B92}"/>
                </a:ext>
              </a:extLst>
            </p:cNvPr>
            <p:cNvCxnSpPr>
              <a:cxnSpLocks/>
              <a:stCxn id="7" idx="2"/>
              <a:endCxn id="20" idx="0"/>
            </p:cNvCxnSpPr>
            <p:nvPr/>
          </p:nvCxnSpPr>
          <p:spPr>
            <a:xfrm>
              <a:off x="2369051" y="2101628"/>
              <a:ext cx="0" cy="785763"/>
            </a:xfrm>
            <a:prstGeom prst="straightConnector1">
              <a:avLst/>
            </a:prstGeom>
            <a:ln w="12700">
              <a:solidFill>
                <a:srgbClr val="26315D"/>
              </a:solidFill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0658F77-C3FC-4214-B7FD-7A409CFB7138}"/>
                </a:ext>
              </a:extLst>
            </p:cNvPr>
            <p:cNvSpPr/>
            <p:nvPr/>
          </p:nvSpPr>
          <p:spPr>
            <a:xfrm>
              <a:off x="5446969" y="1575002"/>
              <a:ext cx="1392507" cy="526626"/>
            </a:xfrm>
            <a:prstGeom prst="rect">
              <a:avLst/>
            </a:prstGeom>
            <a:ln>
              <a:solidFill>
                <a:srgbClr val="26315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rgbClr val="17375E"/>
                  </a:solidFill>
                  <a:latin typeface="Century Gothic" panose="020B0502020202020204" pitchFamily="34" charset="0"/>
                </a:rPr>
                <a:t>S/L </a:t>
              </a:r>
              <a:r>
                <a:rPr lang="fr-FR" sz="1200" dirty="0" err="1">
                  <a:solidFill>
                    <a:srgbClr val="17375E"/>
                  </a:solidFill>
                  <a:latin typeface="Century Gothic" panose="020B0502020202020204" pitchFamily="34" charset="0"/>
                </a:rPr>
                <a:t>separation</a:t>
              </a:r>
              <a:r>
                <a:rPr lang="fr-FR" sz="1200" dirty="0">
                  <a:solidFill>
                    <a:srgbClr val="17375E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xmlns="" id="{C5CAABB9-D0DB-4386-9C21-264E1CCCDAAF}"/>
                </a:ext>
              </a:extLst>
            </p:cNvPr>
            <p:cNvCxnSpPr/>
            <p:nvPr/>
          </p:nvCxnSpPr>
          <p:spPr>
            <a:xfrm>
              <a:off x="4972033" y="1838315"/>
              <a:ext cx="479789" cy="0"/>
            </a:xfrm>
            <a:prstGeom prst="straightConnector1">
              <a:avLst/>
            </a:prstGeom>
            <a:ln w="12700">
              <a:solidFill>
                <a:srgbClr val="26315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xmlns="" id="{6AC94AF7-69C7-4B3D-AD02-B63B4108553B}"/>
                </a:ext>
              </a:extLst>
            </p:cNvPr>
            <p:cNvCxnSpPr>
              <a:cxnSpLocks/>
              <a:stCxn id="11" idx="0"/>
              <a:endCxn id="8" idx="2"/>
            </p:cNvCxnSpPr>
            <p:nvPr/>
          </p:nvCxnSpPr>
          <p:spPr>
            <a:xfrm flipV="1">
              <a:off x="4241347" y="2101628"/>
              <a:ext cx="0" cy="259137"/>
            </a:xfrm>
            <a:prstGeom prst="straightConnector1">
              <a:avLst/>
            </a:prstGeom>
            <a:ln w="12700">
              <a:solidFill>
                <a:srgbClr val="26315D"/>
              </a:solidFill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xmlns="" id="{235E235E-2046-49EF-8BEB-C38010073893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V="1">
              <a:off x="4241347" y="2887391"/>
              <a:ext cx="0" cy="541609"/>
            </a:xfrm>
            <a:prstGeom prst="straightConnector1">
              <a:avLst/>
            </a:prstGeom>
            <a:ln w="12700">
              <a:solidFill>
                <a:srgbClr val="26315D"/>
              </a:solidFill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317C9BC6-DFBF-4FBA-8584-E6AE054F2BFC}"/>
                </a:ext>
              </a:extLst>
            </p:cNvPr>
            <p:cNvSpPr/>
            <p:nvPr/>
          </p:nvSpPr>
          <p:spPr>
            <a:xfrm>
              <a:off x="1672797" y="2887391"/>
              <a:ext cx="1392507" cy="526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err="1">
                  <a:solidFill>
                    <a:srgbClr val="17375E"/>
                  </a:solidFill>
                  <a:latin typeface="Century Gothic" panose="020B0502020202020204" pitchFamily="34" charset="0"/>
                </a:rPr>
                <a:t>NaOH</a:t>
              </a:r>
              <a:endParaRPr lang="fr-FR" sz="1200" dirty="0">
                <a:solidFill>
                  <a:srgbClr val="17375E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1" name="Connecteur : en angle 73">
              <a:extLst>
                <a:ext uri="{FF2B5EF4-FFF2-40B4-BE49-F238E27FC236}">
                  <a16:creationId xmlns:a16="http://schemas.microsoft.com/office/drawing/2014/main" xmlns="" id="{E96EC6F9-F8BA-4639-9CB1-1056052F1FAC}"/>
                </a:ext>
              </a:extLst>
            </p:cNvPr>
            <p:cNvCxnSpPr>
              <a:cxnSpLocks/>
              <a:stCxn id="7" idx="2"/>
              <a:endCxn id="11" idx="1"/>
            </p:cNvCxnSpPr>
            <p:nvPr/>
          </p:nvCxnSpPr>
          <p:spPr>
            <a:xfrm rot="16200000" flipH="1">
              <a:off x="2695847" y="1774832"/>
              <a:ext cx="522450" cy="1176042"/>
            </a:xfrm>
            <a:prstGeom prst="bentConnector2">
              <a:avLst/>
            </a:prstGeom>
            <a:ln w="12700">
              <a:solidFill>
                <a:srgbClr val="26315D"/>
              </a:solidFill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EE72ABFF-F69C-4DAA-B253-352940DB4EF2}"/>
                </a:ext>
              </a:extLst>
            </p:cNvPr>
            <p:cNvSpPr/>
            <p:nvPr/>
          </p:nvSpPr>
          <p:spPr>
            <a:xfrm>
              <a:off x="3433293" y="4165872"/>
              <a:ext cx="12827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>
                  <a:solidFill>
                    <a:schemeClr val="bg1"/>
                  </a:solidFill>
                  <a:latin typeface="Helvetica Neue UltraLight"/>
                </a:rPr>
                <a:t>Red </a:t>
              </a:r>
              <a:r>
                <a:rPr lang="fr-FR" sz="2000" b="1" dirty="0" err="1">
                  <a:solidFill>
                    <a:schemeClr val="bg1"/>
                  </a:solidFill>
                  <a:latin typeface="Helvetica Neue UltraLight"/>
                </a:rPr>
                <a:t>mud</a:t>
              </a:r>
              <a:endParaRPr lang="fr-FR" sz="2000" b="1" dirty="0">
                <a:solidFill>
                  <a:schemeClr val="bg1"/>
                </a:solidFill>
                <a:latin typeface="Helvetica Neue UltraLight"/>
              </a:endParaRPr>
            </a:p>
          </p:txBody>
        </p:sp>
        <p:grpSp>
          <p:nvGrpSpPr>
            <p:cNvPr id="23" name="Groupe 27">
              <a:extLst>
                <a:ext uri="{FF2B5EF4-FFF2-40B4-BE49-F238E27FC236}">
                  <a16:creationId xmlns:a16="http://schemas.microsoft.com/office/drawing/2014/main" xmlns="" id="{E9DA8DC2-8060-4101-A8A1-2EE00298C5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44208" y="3501008"/>
              <a:ext cx="1315691" cy="1315691"/>
              <a:chOff x="7444245" y="2713344"/>
              <a:chExt cx="1080000" cy="1080000"/>
            </a:xfrm>
          </p:grpSpPr>
          <p:sp>
            <p:nvSpPr>
              <p:cNvPr id="24" name="Larme 23">
                <a:extLst>
                  <a:ext uri="{FF2B5EF4-FFF2-40B4-BE49-F238E27FC236}">
                    <a16:creationId xmlns:a16="http://schemas.microsoft.com/office/drawing/2014/main" xmlns="" id="{3E4FC3BF-69D4-46EF-9D8E-93E8D1FE108E}"/>
                  </a:ext>
                </a:extLst>
              </p:cNvPr>
              <p:cNvSpPr/>
              <p:nvPr/>
            </p:nvSpPr>
            <p:spPr>
              <a:xfrm flipH="1" flipV="1">
                <a:off x="7444245" y="2713344"/>
                <a:ext cx="1080000" cy="1080000"/>
              </a:xfrm>
              <a:prstGeom prst="teardrop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87E4FDC1-3FEB-4205-AB48-FDCAC73777DF}"/>
                  </a:ext>
                </a:extLst>
              </p:cNvPr>
              <p:cNvSpPr/>
              <p:nvPr/>
            </p:nvSpPr>
            <p:spPr>
              <a:xfrm>
                <a:off x="7444245" y="2977829"/>
                <a:ext cx="1080000" cy="53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dirty="0">
                    <a:solidFill>
                      <a:schemeClr val="bg1"/>
                    </a:solidFill>
                  </a:rPr>
                  <a:t>70Mt</a:t>
                </a:r>
              </a:p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per </a:t>
                </a:r>
                <a:r>
                  <a:rPr lang="fr-FR" dirty="0" err="1" smtClean="0">
                    <a:solidFill>
                      <a:schemeClr val="bg1"/>
                    </a:solidFill>
                  </a:rPr>
                  <a:t>year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 [1]</a:t>
                </a:r>
                <a:endParaRPr lang="fr-FR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Larme 26">
              <a:extLst>
                <a:ext uri="{FF2B5EF4-FFF2-40B4-BE49-F238E27FC236}">
                  <a16:creationId xmlns:a16="http://schemas.microsoft.com/office/drawing/2014/main" xmlns="" id="{1539D956-7447-4CF9-950D-71FB1088B916}"/>
                </a:ext>
              </a:extLst>
            </p:cNvPr>
            <p:cNvSpPr/>
            <p:nvPr/>
          </p:nvSpPr>
          <p:spPr>
            <a:xfrm>
              <a:off x="-1" y="1995054"/>
              <a:ext cx="1296000" cy="1314783"/>
            </a:xfrm>
            <a:prstGeom prst="teardrop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fr-FR" sz="1600" b="1" dirty="0">
                  <a:solidFill>
                    <a:schemeClr val="bg1"/>
                  </a:solidFill>
                </a:rPr>
                <a:t>6</a:t>
              </a:r>
              <a:r>
                <a:rPr lang="fr-FR" sz="1600" b="1" dirty="0" smtClean="0">
                  <a:solidFill>
                    <a:schemeClr val="bg1"/>
                  </a:solidFill>
                </a:rPr>
                <a:t>0 </a:t>
              </a:r>
              <a:r>
                <a:rPr lang="fr-FR" sz="1600" b="1" dirty="0">
                  <a:solidFill>
                    <a:schemeClr val="bg1"/>
                  </a:solidFill>
                </a:rPr>
                <a:t>%</a:t>
              </a:r>
              <a:r>
                <a:rPr lang="fr-FR" sz="1600" b="1" dirty="0" smtClean="0">
                  <a:solidFill>
                    <a:schemeClr val="bg1"/>
                  </a:solidFill>
                </a:rPr>
                <a:t>wt. Al</a:t>
              </a:r>
              <a:r>
                <a:rPr lang="fr-FR" sz="1600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fr-FR" sz="1600" b="1" dirty="0" smtClean="0">
                  <a:solidFill>
                    <a:schemeClr val="bg1"/>
                  </a:solidFill>
                </a:rPr>
                <a:t>O</a:t>
              </a:r>
              <a:r>
                <a:rPr lang="fr-FR" sz="1600" b="1" baseline="-25000" dirty="0" smtClean="0">
                  <a:solidFill>
                    <a:schemeClr val="bg1"/>
                  </a:solidFill>
                </a:rPr>
                <a:t>3</a:t>
              </a:r>
            </a:p>
            <a:p>
              <a:pPr algn="r"/>
              <a:r>
                <a:rPr lang="fr-FR" sz="1600" b="1" dirty="0" smtClean="0">
                  <a:solidFill>
                    <a:schemeClr val="bg1"/>
                  </a:solidFill>
                </a:rPr>
                <a:t>20 %wt. Fe</a:t>
              </a:r>
              <a:r>
                <a:rPr lang="fr-FR" sz="1600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fr-FR" sz="1600" b="1" dirty="0" smtClean="0">
                  <a:solidFill>
                    <a:schemeClr val="bg1"/>
                  </a:solidFill>
                </a:rPr>
                <a:t>O</a:t>
              </a:r>
              <a:r>
                <a:rPr lang="fr-FR" sz="1600" b="1" baseline="-25000" dirty="0" smtClean="0">
                  <a:solidFill>
                    <a:schemeClr val="bg1"/>
                  </a:solidFill>
                </a:rPr>
                <a:t>3</a:t>
              </a:r>
            </a:p>
            <a:p>
              <a:pPr algn="r"/>
              <a:endParaRPr lang="fr-FR" sz="1600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Espace réservé du pied de page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6 th slag Valorisation symposium</a:t>
            </a:r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65" t="3872"/>
          <a:stretch/>
        </p:blipFill>
        <p:spPr>
          <a:xfrm>
            <a:off x="2346046" y="3429000"/>
            <a:ext cx="3773618" cy="2232248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4872085" y="3152001"/>
            <a:ext cx="86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 smtClean="0">
                <a:solidFill>
                  <a:srgbClr val="17375E"/>
                </a:solidFill>
                <a:latin typeface="Century Gothic" panose="020B0502020202020204" pitchFamily="34" charset="0"/>
              </a:rPr>
              <a:t>Red</a:t>
            </a:r>
            <a:r>
              <a:rPr lang="fr-FR" sz="12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 </a:t>
            </a:r>
            <a:r>
              <a:rPr lang="fr-FR" sz="1200" dirty="0" err="1" smtClean="0">
                <a:solidFill>
                  <a:srgbClr val="17375E"/>
                </a:solidFill>
                <a:latin typeface="Century Gothic" panose="020B0502020202020204" pitchFamily="34" charset="0"/>
              </a:rPr>
              <a:t>mud</a:t>
            </a:r>
            <a:endParaRPr lang="fr-FR" sz="12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187624" y="3284984"/>
            <a:ext cx="6264696" cy="2520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  Objectifs and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</a:rPr>
              <a:t>mechanism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835696" y="548680"/>
            <a:ext cx="5112568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smtClean="0"/>
              <a:t>6 th slag Valorisation symposium</a:t>
            </a: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81122638-F991-418C-981E-85864CC581BD}"/>
              </a:ext>
            </a:extLst>
          </p:cNvPr>
          <p:cNvSpPr txBox="1">
            <a:spLocks/>
          </p:cNvSpPr>
          <p:nvPr/>
        </p:nvSpPr>
        <p:spPr>
          <a:xfrm>
            <a:off x="1751236" y="637895"/>
            <a:ext cx="6589199" cy="41729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Helvetica Neue UltraLight"/>
              <a:ea typeface="+mj-ea"/>
              <a:cs typeface="+mj-cs"/>
            </a:endParaRPr>
          </a:p>
        </p:txBody>
      </p:sp>
      <p:sp>
        <p:nvSpPr>
          <p:cNvPr id="36" name="Espace réservé du contenu 2">
            <a:extLst>
              <a:ext uri="{FF2B5EF4-FFF2-40B4-BE49-F238E27FC236}">
                <a16:creationId xmlns:a16="http://schemas.microsoft.com/office/drawing/2014/main" xmlns="" id="{61F56436-1377-4530-80E9-DD0C9694831C}"/>
              </a:ext>
            </a:extLst>
          </p:cNvPr>
          <p:cNvSpPr txBox="1">
            <a:spLocks/>
          </p:cNvSpPr>
          <p:nvPr/>
        </p:nvSpPr>
        <p:spPr>
          <a:xfrm>
            <a:off x="637953" y="1268760"/>
            <a:ext cx="7955871" cy="156321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Reduction of waste volume,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Pro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duction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electrolytic iron, thus creating added value,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Access to other metals contained in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residues e.g. titanium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1403648" y="3429001"/>
            <a:ext cx="5832647" cy="2863115"/>
            <a:chOff x="1898342" y="4149080"/>
            <a:chExt cx="5439240" cy="2348942"/>
          </a:xfrm>
        </p:grpSpPr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95672" y="4190270"/>
              <a:ext cx="982846" cy="1337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3261" y="4149704"/>
              <a:ext cx="1303788" cy="1379268"/>
            </a:xfrm>
            <a:prstGeom prst="rect">
              <a:avLst/>
            </a:prstGeom>
          </p:spPr>
        </p:pic>
        <p:sp>
          <p:nvSpPr>
            <p:cNvPr id="12" name="Flèche droite 11"/>
            <p:cNvSpPr/>
            <p:nvPr/>
          </p:nvSpPr>
          <p:spPr>
            <a:xfrm>
              <a:off x="3152022" y="5029622"/>
              <a:ext cx="387685" cy="80448"/>
            </a:xfrm>
            <a:prstGeom prst="rightArrow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Helvetica Neue Light"/>
              </a:endParaRPr>
            </a:p>
          </p:txBody>
        </p:sp>
        <p:sp>
          <p:nvSpPr>
            <p:cNvPr id="13" name="Flèche droite 12"/>
            <p:cNvSpPr/>
            <p:nvPr/>
          </p:nvSpPr>
          <p:spPr>
            <a:xfrm>
              <a:off x="4566782" y="4975681"/>
              <a:ext cx="387685" cy="80448"/>
            </a:xfrm>
            <a:prstGeom prst="rightArrow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Helvetica Neue Light"/>
              </a:endParaRPr>
            </a:p>
          </p:txBody>
        </p:sp>
        <p:grpSp>
          <p:nvGrpSpPr>
            <p:cNvPr id="14" name="Groupe 13"/>
            <p:cNvGrpSpPr/>
            <p:nvPr/>
          </p:nvGrpSpPr>
          <p:grpSpPr>
            <a:xfrm>
              <a:off x="1898342" y="4149080"/>
              <a:ext cx="1737110" cy="1456169"/>
              <a:chOff x="2308001" y="4606634"/>
              <a:chExt cx="3457000" cy="200558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461380" y="4606634"/>
                <a:ext cx="1303621" cy="347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dirty="0" smtClean="0">
                    <a:latin typeface="Helvetica Neue Light"/>
                    <a:cs typeface="Times New Roman" panose="02020603050405020304" pitchFamily="18" charset="0"/>
                  </a:rPr>
                  <a:t>Anode</a:t>
                </a:r>
                <a:endParaRPr lang="fr-FR" sz="1400" dirty="0">
                  <a:latin typeface="Helvetica Neue Light"/>
                </a:endParaRPr>
              </a:p>
            </p:txBody>
          </p:sp>
          <p:grpSp>
            <p:nvGrpSpPr>
              <p:cNvPr id="16" name="Groupe 22"/>
              <p:cNvGrpSpPr/>
              <p:nvPr/>
            </p:nvGrpSpPr>
            <p:grpSpPr>
              <a:xfrm>
                <a:off x="2308001" y="4664247"/>
                <a:ext cx="2416802" cy="1947972"/>
                <a:chOff x="2308001" y="4664247"/>
                <a:chExt cx="2416802" cy="1947972"/>
              </a:xfrm>
            </p:grpSpPr>
            <p:pic>
              <p:nvPicPr>
                <p:cNvPr id="17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82435" y="4780514"/>
                  <a:ext cx="1262614" cy="1831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8" name="Rectangle 17"/>
                <p:cNvSpPr/>
                <p:nvPr/>
              </p:nvSpPr>
              <p:spPr>
                <a:xfrm>
                  <a:off x="2308001" y="4664247"/>
                  <a:ext cx="1598140" cy="3477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1400" dirty="0">
                      <a:latin typeface="Helvetica Neue Light"/>
                      <a:cs typeface="Times New Roman" panose="02020603050405020304" pitchFamily="18" charset="0"/>
                    </a:rPr>
                    <a:t>Cathode</a:t>
                  </a:r>
                  <a:endParaRPr lang="fr-FR" sz="1400" dirty="0">
                    <a:latin typeface="Helvetica Neue Light"/>
                  </a:endParaRPr>
                </a:p>
              </p:txBody>
            </p:sp>
            <p:cxnSp>
              <p:nvCxnSpPr>
                <p:cNvPr id="19" name="Connecteur droit avec flèche 18"/>
                <p:cNvCxnSpPr/>
                <p:nvPr/>
              </p:nvCxnSpPr>
              <p:spPr>
                <a:xfrm>
                  <a:off x="2978941" y="4957949"/>
                  <a:ext cx="635659" cy="385576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eur droit avec flèche 19"/>
                <p:cNvCxnSpPr/>
                <p:nvPr/>
              </p:nvCxnSpPr>
              <p:spPr>
                <a:xfrm flipH="1">
                  <a:off x="4359793" y="4845784"/>
                  <a:ext cx="365010" cy="476451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e 21"/>
            <p:cNvGrpSpPr/>
            <p:nvPr/>
          </p:nvGrpSpPr>
          <p:grpSpPr>
            <a:xfrm>
              <a:off x="6032627" y="4894716"/>
              <a:ext cx="1304955" cy="488398"/>
              <a:chOff x="498990" y="5616480"/>
              <a:chExt cx="2136908" cy="707933"/>
            </a:xfrm>
          </p:grpSpPr>
          <p:sp>
            <p:nvSpPr>
              <p:cNvPr id="23" name="Ellipse 22"/>
              <p:cNvSpPr/>
              <p:nvPr/>
            </p:nvSpPr>
            <p:spPr bwMode="auto">
              <a:xfrm>
                <a:off x="502505" y="5653225"/>
                <a:ext cx="225397" cy="175525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Helvetica Neue Light"/>
                </a:endParaRPr>
              </a:p>
            </p:txBody>
          </p:sp>
          <p:sp>
            <p:nvSpPr>
              <p:cNvPr id="24" name="Ellipse 23"/>
              <p:cNvSpPr/>
              <p:nvPr/>
            </p:nvSpPr>
            <p:spPr bwMode="auto">
              <a:xfrm>
                <a:off x="498990" y="6064938"/>
                <a:ext cx="225397" cy="17491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Helvetica Neue Light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20545" y="5616480"/>
                <a:ext cx="1018824" cy="366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dirty="0" smtClean="0">
                    <a:latin typeface="Helvetica Neue Light"/>
                  </a:rPr>
                  <a:t>Fe</a:t>
                </a:r>
                <a:r>
                  <a:rPr lang="fr-FR" sz="1400" baseline="-25000" dirty="0" smtClean="0">
                    <a:latin typeface="Helvetica Neue Light"/>
                  </a:rPr>
                  <a:t>2</a:t>
                </a:r>
                <a:r>
                  <a:rPr lang="fr-FR" sz="1400" dirty="0" smtClean="0">
                    <a:latin typeface="Helvetica Neue Light"/>
                  </a:rPr>
                  <a:t>O</a:t>
                </a:r>
                <a:r>
                  <a:rPr lang="fr-FR" sz="1400" baseline="-25000" dirty="0" smtClean="0">
                    <a:latin typeface="Helvetica Neue Light"/>
                  </a:rPr>
                  <a:t>3</a:t>
                </a:r>
                <a:endParaRPr lang="fr-FR" sz="1400" baseline="-25000" dirty="0">
                  <a:latin typeface="Helvetica Neue Light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49118" y="5958407"/>
                <a:ext cx="597783" cy="366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dirty="0" smtClean="0">
                    <a:latin typeface="Helvetica Neue Light"/>
                  </a:rPr>
                  <a:t>O</a:t>
                </a:r>
                <a:r>
                  <a:rPr lang="fr-FR" sz="1400" baseline="-25000" dirty="0" smtClean="0">
                    <a:latin typeface="Helvetica Neue Light"/>
                  </a:rPr>
                  <a:t>2</a:t>
                </a:r>
                <a:endParaRPr lang="fr-FR" sz="1400" baseline="-25000" dirty="0">
                  <a:latin typeface="Helvetica Neue Light"/>
                </a:endParaRPr>
              </a:p>
            </p:txBody>
          </p:sp>
          <p:sp>
            <p:nvSpPr>
              <p:cNvPr id="27" name="Ellipse 26"/>
              <p:cNvSpPr/>
              <p:nvPr/>
            </p:nvSpPr>
            <p:spPr bwMode="auto">
              <a:xfrm>
                <a:off x="1871847" y="5729554"/>
                <a:ext cx="225397" cy="17622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Helvetica Neue Light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35669" y="5618779"/>
                <a:ext cx="600229" cy="366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dirty="0">
                    <a:latin typeface="Helvetica Neue Light"/>
                  </a:rPr>
                  <a:t>Fe</a:t>
                </a: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2327289" y="5892011"/>
              <a:ext cx="3302493" cy="60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fr-FR" sz="1400" b="1" dirty="0" smtClean="0">
                <a:solidFill>
                  <a:schemeClr val="tx2">
                    <a:lumMod val="75000"/>
                  </a:schemeClr>
                </a:solidFill>
                <a:latin typeface="Helvetica Neue Light"/>
                <a:cs typeface="Arial" pitchFamily="34" charset="0"/>
              </a:endParaRPr>
            </a:p>
            <a:p>
              <a:endParaRPr lang="fr-FR" sz="1400" b="1" dirty="0" smtClean="0">
                <a:solidFill>
                  <a:schemeClr val="tx2">
                    <a:lumMod val="75000"/>
                  </a:schemeClr>
                </a:solidFill>
                <a:latin typeface="Helvetica Neue Light"/>
                <a:cs typeface="Arial" pitchFamily="34" charset="0"/>
              </a:endParaRPr>
            </a:p>
            <a:p>
              <a:r>
                <a:rPr lang="fr-FR" sz="1400" b="1" dirty="0" smtClean="0">
                  <a:solidFill>
                    <a:schemeClr val="tx2">
                      <a:lumMod val="75000"/>
                    </a:schemeClr>
                  </a:solidFill>
                  <a:latin typeface="Helvetica Neue Light"/>
                  <a:cs typeface="Arial" pitchFamily="34" charset="0"/>
                </a:rPr>
                <a:t>2 Fe</a:t>
              </a:r>
              <a:r>
                <a:rPr lang="fr-FR" sz="1400" b="1" baseline="-25000" dirty="0" smtClean="0">
                  <a:solidFill>
                    <a:schemeClr val="tx2">
                      <a:lumMod val="75000"/>
                    </a:schemeClr>
                  </a:solidFill>
                  <a:latin typeface="Helvetica Neue Light"/>
                  <a:cs typeface="Arial" pitchFamily="34" charset="0"/>
                </a:rPr>
                <a:t>2</a:t>
              </a:r>
              <a:r>
                <a:rPr lang="fr-FR" sz="1400" b="1" dirty="0" smtClean="0">
                  <a:solidFill>
                    <a:schemeClr val="tx2">
                      <a:lumMod val="75000"/>
                    </a:schemeClr>
                  </a:solidFill>
                  <a:latin typeface="Helvetica Neue Light"/>
                  <a:cs typeface="Arial" pitchFamily="34" charset="0"/>
                </a:rPr>
                <a:t>O</a:t>
              </a:r>
              <a:r>
                <a:rPr lang="fr-FR" sz="1400" b="1" baseline="-25000" dirty="0" smtClean="0">
                  <a:solidFill>
                    <a:schemeClr val="tx2">
                      <a:lumMod val="75000"/>
                    </a:schemeClr>
                  </a:solidFill>
                  <a:latin typeface="Helvetica Neue Light"/>
                  <a:cs typeface="Arial" pitchFamily="34" charset="0"/>
                </a:rPr>
                <a:t>3</a:t>
              </a:r>
              <a:r>
                <a:rPr lang="fr-FR" sz="1400" b="1" dirty="0" smtClean="0">
                  <a:solidFill>
                    <a:schemeClr val="tx2">
                      <a:lumMod val="75000"/>
                    </a:schemeClr>
                  </a:solidFill>
                  <a:latin typeface="Helvetica Neue Light"/>
                  <a:cs typeface="Arial" pitchFamily="34" charset="0"/>
                </a:rPr>
                <a:t> + 6H</a:t>
              </a:r>
              <a:r>
                <a:rPr lang="fr-FR" sz="1400" b="1" baseline="-25000" dirty="0" smtClean="0">
                  <a:solidFill>
                    <a:schemeClr val="tx2">
                      <a:lumMod val="75000"/>
                    </a:schemeClr>
                  </a:solidFill>
                  <a:latin typeface="Helvetica Neue Light"/>
                  <a:cs typeface="Arial" pitchFamily="34" charset="0"/>
                </a:rPr>
                <a:t>2</a:t>
              </a:r>
              <a:r>
                <a:rPr lang="fr-FR" sz="1400" b="1" dirty="0" smtClean="0">
                  <a:solidFill>
                    <a:schemeClr val="tx2">
                      <a:lumMod val="75000"/>
                    </a:schemeClr>
                  </a:solidFill>
                  <a:latin typeface="Helvetica Neue Light"/>
                  <a:cs typeface="Arial" pitchFamily="34" charset="0"/>
                </a:rPr>
                <a:t>O</a:t>
              </a:r>
              <a:r>
                <a:rPr lang="fr-FR" sz="1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 Light"/>
                  <a:cs typeface="Arial" pitchFamily="34" charset="0"/>
                </a:rPr>
                <a:t>  </a:t>
              </a:r>
              <a:r>
                <a:rPr lang="fr-FR" sz="1400" b="1" dirty="0" smtClean="0">
                  <a:solidFill>
                    <a:schemeClr val="tx2">
                      <a:lumMod val="75000"/>
                    </a:schemeClr>
                  </a:solidFill>
                  <a:latin typeface="Helvetica Neue Light"/>
                  <a:cs typeface="Arial" pitchFamily="34" charset="0"/>
                </a:rPr>
                <a:t>+ 12 e</a:t>
              </a:r>
              <a:r>
                <a:rPr lang="fr-FR" sz="1400" b="1" baseline="30000" dirty="0" smtClean="0">
                  <a:solidFill>
                    <a:schemeClr val="tx2">
                      <a:lumMod val="75000"/>
                    </a:schemeClr>
                  </a:solidFill>
                  <a:latin typeface="Helvetica Neue Light"/>
                  <a:cs typeface="Arial" pitchFamily="34" charset="0"/>
                </a:rPr>
                <a:t>-</a:t>
              </a:r>
              <a:r>
                <a:rPr lang="fr-FR" sz="1400" b="1" dirty="0" smtClean="0">
                  <a:solidFill>
                    <a:schemeClr val="tx2">
                      <a:lumMod val="75000"/>
                    </a:schemeClr>
                  </a:solidFill>
                  <a:latin typeface="Helvetica Neue Light"/>
                  <a:cs typeface="Arial" pitchFamily="34" charset="0"/>
                </a:rPr>
                <a:t>  </a:t>
              </a:r>
              <a:r>
                <a:rPr lang="fr-FR" sz="1400" b="1" dirty="0" smtClean="0">
                  <a:solidFill>
                    <a:schemeClr val="tx2">
                      <a:lumMod val="75000"/>
                    </a:schemeClr>
                  </a:solidFill>
                  <a:latin typeface="Helvetica Neue Light"/>
                  <a:cs typeface="Arial" pitchFamily="34" charset="0"/>
                  <a:sym typeface="Wingdings" pitchFamily="2" charset="2"/>
                </a:rPr>
                <a:t> 4 Fe + 12 OH</a:t>
              </a:r>
              <a:r>
                <a:rPr lang="fr-FR" sz="1400" b="1" baseline="30000" dirty="0" smtClean="0">
                  <a:solidFill>
                    <a:schemeClr val="tx2">
                      <a:lumMod val="75000"/>
                    </a:schemeClr>
                  </a:solidFill>
                  <a:latin typeface="Helvetica Neue Light"/>
                  <a:cs typeface="Arial" pitchFamily="34" charset="0"/>
                  <a:sym typeface="Wingdings" pitchFamily="2" charset="2"/>
                </a:rPr>
                <a:t>-</a:t>
              </a:r>
              <a:endParaRPr lang="fr-FR" sz="1400" dirty="0">
                <a:solidFill>
                  <a:schemeClr val="tx2">
                    <a:lumMod val="75000"/>
                  </a:schemeClr>
                </a:solidFill>
                <a:latin typeface="Helvetica Neue Light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200670" y="2852936"/>
            <a:ext cx="4200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Mechanism of electrolytic iron production</a:t>
            </a:r>
            <a:endParaRPr lang="fr-FR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2123728" y="5085184"/>
            <a:ext cx="216024" cy="457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3491880" y="5013176"/>
            <a:ext cx="216024" cy="457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à coins arrondis 34"/>
          <p:cNvSpPr/>
          <p:nvPr/>
        </p:nvSpPr>
        <p:spPr>
          <a:xfrm>
            <a:off x="5004048" y="5013176"/>
            <a:ext cx="216024" cy="457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  Our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</a:rPr>
              <a:t>philosophy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835696" y="548680"/>
            <a:ext cx="5112568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smtClean="0"/>
              <a:t>6 th slag Valorisation symposium</a:t>
            </a: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81122638-F991-418C-981E-85864CC581BD}"/>
              </a:ext>
            </a:extLst>
          </p:cNvPr>
          <p:cNvSpPr txBox="1">
            <a:spLocks/>
          </p:cNvSpPr>
          <p:nvPr/>
        </p:nvSpPr>
        <p:spPr>
          <a:xfrm>
            <a:off x="1751236" y="637895"/>
            <a:ext cx="6589199" cy="41729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Helvetica Neue UltraLight"/>
              <a:ea typeface="+mj-ea"/>
              <a:cs typeface="+mj-cs"/>
            </a:endParaRPr>
          </a:p>
        </p:txBody>
      </p:sp>
      <p:grpSp>
        <p:nvGrpSpPr>
          <p:cNvPr id="5" name="Groupe 37"/>
          <p:cNvGrpSpPr/>
          <p:nvPr/>
        </p:nvGrpSpPr>
        <p:grpSpPr>
          <a:xfrm>
            <a:off x="1115616" y="1628800"/>
            <a:ext cx="6264696" cy="2592288"/>
            <a:chOff x="365514" y="3334422"/>
            <a:chExt cx="6463089" cy="297319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1B7B00C-80A9-4638-8440-DAFA223DDB90}"/>
                </a:ext>
              </a:extLst>
            </p:cNvPr>
            <p:cNvSpPr/>
            <p:nvPr/>
          </p:nvSpPr>
          <p:spPr>
            <a:xfrm>
              <a:off x="1672797" y="3336072"/>
              <a:ext cx="1392507" cy="526626"/>
            </a:xfrm>
            <a:prstGeom prst="rect">
              <a:avLst/>
            </a:prstGeom>
            <a:ln>
              <a:solidFill>
                <a:srgbClr val="26315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err="1">
                  <a:solidFill>
                    <a:srgbClr val="17375E"/>
                  </a:solidFill>
                  <a:latin typeface="Century Gothic" panose="020B0502020202020204" pitchFamily="34" charset="0"/>
                </a:rPr>
                <a:t>Alkaline</a:t>
              </a:r>
              <a:r>
                <a:rPr lang="fr-FR" sz="1200" b="1" dirty="0">
                  <a:solidFill>
                    <a:srgbClr val="17375E"/>
                  </a:solidFill>
                  <a:latin typeface="Century Gothic" panose="020B0502020202020204" pitchFamily="34" charset="0"/>
                </a:rPr>
                <a:t> </a:t>
              </a:r>
              <a:r>
                <a:rPr lang="fr-FR" sz="1200" b="1" dirty="0" err="1">
                  <a:solidFill>
                    <a:srgbClr val="17375E"/>
                  </a:solidFill>
                  <a:latin typeface="Century Gothic" panose="020B0502020202020204" pitchFamily="34" charset="0"/>
                </a:rPr>
                <a:t>leaching</a:t>
              </a:r>
              <a:endParaRPr lang="fr-FR" sz="1200" b="1" dirty="0">
                <a:solidFill>
                  <a:srgbClr val="17375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37B68C0-9D8C-4F64-A421-8F8BF35F6C5B}"/>
                </a:ext>
              </a:extLst>
            </p:cNvPr>
            <p:cNvSpPr/>
            <p:nvPr/>
          </p:nvSpPr>
          <p:spPr>
            <a:xfrm>
              <a:off x="3545093" y="3336073"/>
              <a:ext cx="1392507" cy="526626"/>
            </a:xfrm>
            <a:prstGeom prst="rect">
              <a:avLst/>
            </a:prstGeom>
            <a:ln>
              <a:solidFill>
                <a:srgbClr val="26315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rgbClr val="17375E"/>
                  </a:solidFill>
                  <a:latin typeface="Century Gothic" panose="020B0502020202020204" pitchFamily="34" charset="0"/>
                </a:rPr>
                <a:t>S/L </a:t>
              </a:r>
              <a:r>
                <a:rPr lang="fr-FR" sz="1200" b="1" dirty="0" err="1">
                  <a:solidFill>
                    <a:srgbClr val="17375E"/>
                  </a:solidFill>
                  <a:latin typeface="Century Gothic" panose="020B0502020202020204" pitchFamily="34" charset="0"/>
                </a:rPr>
                <a:t>separation</a:t>
              </a:r>
              <a:endParaRPr lang="fr-FR" sz="1200" b="1" dirty="0">
                <a:solidFill>
                  <a:srgbClr val="17375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12AE56C-82C9-49D9-9781-458A0A9575F6}"/>
                </a:ext>
              </a:extLst>
            </p:cNvPr>
            <p:cNvSpPr/>
            <p:nvPr/>
          </p:nvSpPr>
          <p:spPr>
            <a:xfrm>
              <a:off x="365514" y="3336072"/>
              <a:ext cx="827494" cy="526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rgbClr val="17375E"/>
                  </a:solidFill>
                  <a:latin typeface="Century Gothic" panose="020B0502020202020204" pitchFamily="34" charset="0"/>
                </a:rPr>
                <a:t>Bauxite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50A1BDD-5C43-4F1F-A6EF-A44333F66BCE}"/>
                </a:ext>
              </a:extLst>
            </p:cNvPr>
            <p:cNvSpPr/>
            <p:nvPr/>
          </p:nvSpPr>
          <p:spPr>
            <a:xfrm>
              <a:off x="3545093" y="4265774"/>
              <a:ext cx="1392507" cy="526626"/>
            </a:xfrm>
            <a:prstGeom prst="rect">
              <a:avLst/>
            </a:prstGeom>
            <a:ln>
              <a:solidFill>
                <a:srgbClr val="ED625B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err="1">
                  <a:solidFill>
                    <a:srgbClr val="C00000"/>
                  </a:solidFill>
                  <a:latin typeface="Century Gothic" panose="020B0502020202020204" pitchFamily="34" charset="0"/>
                </a:rPr>
                <a:t>Mixing</a:t>
              </a:r>
              <a:endParaRPr lang="fr-FR" sz="12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xmlns="" id="{30D16FA3-5225-4F5E-98EF-FD83D3C5D349}"/>
                </a:ext>
              </a:extLst>
            </p:cNvPr>
            <p:cNvCxnSpPr>
              <a:stCxn id="7" idx="3"/>
              <a:endCxn id="8" idx="1"/>
            </p:cNvCxnSpPr>
            <p:nvPr/>
          </p:nvCxnSpPr>
          <p:spPr>
            <a:xfrm>
              <a:off x="3065304" y="3599386"/>
              <a:ext cx="479789" cy="0"/>
            </a:xfrm>
            <a:prstGeom prst="straightConnector1">
              <a:avLst/>
            </a:prstGeom>
            <a:ln w="12700">
              <a:solidFill>
                <a:srgbClr val="26315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xmlns="" id="{DFD0F550-E547-465F-970E-8EF51E382138}"/>
                </a:ext>
              </a:extLst>
            </p:cNvPr>
            <p:cNvCxnSpPr>
              <a:stCxn id="8" idx="3"/>
            </p:cNvCxnSpPr>
            <p:nvPr/>
          </p:nvCxnSpPr>
          <p:spPr>
            <a:xfrm>
              <a:off x="4937600" y="3599386"/>
              <a:ext cx="479789" cy="0"/>
            </a:xfrm>
            <a:prstGeom prst="straightConnector1">
              <a:avLst/>
            </a:prstGeom>
            <a:ln w="12700">
              <a:solidFill>
                <a:srgbClr val="26315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xmlns="" id="{56EEBF6A-3DEC-45AD-81B9-2315C82B5F75}"/>
                </a:ext>
              </a:extLst>
            </p:cNvPr>
            <p:cNvCxnSpPr>
              <a:endCxn id="7" idx="1"/>
            </p:cNvCxnSpPr>
            <p:nvPr/>
          </p:nvCxnSpPr>
          <p:spPr>
            <a:xfrm>
              <a:off x="1157530" y="3599384"/>
              <a:ext cx="515267" cy="1"/>
            </a:xfrm>
            <a:prstGeom prst="straightConnector1">
              <a:avLst/>
            </a:prstGeom>
            <a:ln w="12700">
              <a:solidFill>
                <a:srgbClr val="26315D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AA2B6C2-A284-41AB-8BD3-3439D4D9857F}"/>
                </a:ext>
              </a:extLst>
            </p:cNvPr>
            <p:cNvSpPr/>
            <p:nvPr/>
          </p:nvSpPr>
          <p:spPr>
            <a:xfrm>
              <a:off x="5417387" y="4385149"/>
              <a:ext cx="742621" cy="2706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rgbClr val="ED625B"/>
                  </a:solidFill>
                  <a:latin typeface="Century Gothic" panose="020B0502020202020204" pitchFamily="34" charset="0"/>
                </a:rPr>
                <a:t>NaOH </a:t>
              </a:r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xmlns="" id="{D380B553-8890-4099-AB03-496B3DF16407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 flipV="1">
              <a:off x="4937600" y="4520496"/>
              <a:ext cx="479787" cy="8591"/>
            </a:xfrm>
            <a:prstGeom prst="straightConnector1">
              <a:avLst/>
            </a:prstGeom>
            <a:ln w="12700">
              <a:solidFill>
                <a:srgbClr val="ED625B"/>
              </a:solidFill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838C8461-875D-436E-83AD-F98555481B5C}"/>
                </a:ext>
              </a:extLst>
            </p:cNvPr>
            <p:cNvSpPr/>
            <p:nvPr/>
          </p:nvSpPr>
          <p:spPr>
            <a:xfrm>
              <a:off x="5436096" y="3334422"/>
              <a:ext cx="1392507" cy="526626"/>
            </a:xfrm>
            <a:prstGeom prst="rect">
              <a:avLst/>
            </a:prstGeom>
            <a:ln>
              <a:solidFill>
                <a:srgbClr val="26315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rgbClr val="17375E"/>
                  </a:solidFill>
                  <a:latin typeface="Century Gothic" panose="020B0502020202020204" pitchFamily="34" charset="0"/>
                </a:rPr>
                <a:t>S/L </a:t>
              </a:r>
              <a:r>
                <a:rPr lang="fr-FR" sz="1200" b="1" dirty="0" err="1">
                  <a:solidFill>
                    <a:srgbClr val="17375E"/>
                  </a:solidFill>
                  <a:latin typeface="Century Gothic" panose="020B0502020202020204" pitchFamily="34" charset="0"/>
                </a:rPr>
                <a:t>separation</a:t>
              </a:r>
              <a:r>
                <a:rPr lang="fr-FR" sz="1200" b="1" dirty="0">
                  <a:solidFill>
                    <a:srgbClr val="17375E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4C26203-80D6-4853-8B75-CC2C6F195A28}"/>
                </a:ext>
              </a:extLst>
            </p:cNvPr>
            <p:cNvSpPr/>
            <p:nvPr/>
          </p:nvSpPr>
          <p:spPr>
            <a:xfrm>
              <a:off x="3545093" y="5024494"/>
              <a:ext cx="1392507" cy="526626"/>
            </a:xfrm>
            <a:prstGeom prst="rect">
              <a:avLst/>
            </a:prstGeom>
            <a:ln>
              <a:solidFill>
                <a:srgbClr val="ED625B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err="1">
                  <a:solidFill>
                    <a:srgbClr val="C00000"/>
                  </a:solidFill>
                  <a:latin typeface="Century Gothic" panose="020B0502020202020204" pitchFamily="34" charset="0"/>
                </a:rPr>
                <a:t>Electrowinning</a:t>
              </a:r>
              <a:endParaRPr lang="fr-FR" sz="12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fr-FR" sz="12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110°C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99CEFCE2-D712-47DA-94DC-D57E4C39968A}"/>
                </a:ext>
              </a:extLst>
            </p:cNvPr>
            <p:cNvSpPr/>
            <p:nvPr/>
          </p:nvSpPr>
          <p:spPr>
            <a:xfrm>
              <a:off x="5417388" y="5139763"/>
              <a:ext cx="1392507" cy="2839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err="1">
                  <a:solidFill>
                    <a:srgbClr val="ED625B"/>
                  </a:solidFill>
                  <a:latin typeface="Century Gothic" panose="020B0502020202020204" pitchFamily="34" charset="0"/>
                </a:rPr>
                <a:t>Electrolytic</a:t>
              </a:r>
              <a:r>
                <a:rPr lang="fr-FR" sz="1200" dirty="0">
                  <a:solidFill>
                    <a:srgbClr val="ED625B"/>
                  </a:solidFill>
                  <a:latin typeface="Century Gothic" panose="020B0502020202020204" pitchFamily="34" charset="0"/>
                </a:rPr>
                <a:t> </a:t>
              </a:r>
              <a:r>
                <a:rPr lang="fr-FR" sz="1200" dirty="0" err="1">
                  <a:solidFill>
                    <a:srgbClr val="ED625B"/>
                  </a:solidFill>
                  <a:latin typeface="Century Gothic" panose="020B0502020202020204" pitchFamily="34" charset="0"/>
                </a:rPr>
                <a:t>iron</a:t>
              </a:r>
              <a:endParaRPr lang="fr-FR" sz="1200" dirty="0">
                <a:solidFill>
                  <a:srgbClr val="ED625B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9" name="Connecteur : en angle 38">
              <a:extLst>
                <a:ext uri="{FF2B5EF4-FFF2-40B4-BE49-F238E27FC236}">
                  <a16:creationId xmlns:a16="http://schemas.microsoft.com/office/drawing/2014/main" xmlns="" id="{81900EFD-A650-4CEE-B33C-A13EFD1D4716}"/>
                </a:ext>
              </a:extLst>
            </p:cNvPr>
            <p:cNvCxnSpPr>
              <a:cxnSpLocks/>
              <a:stCxn id="7" idx="2"/>
              <a:endCxn id="26" idx="1"/>
            </p:cNvCxnSpPr>
            <p:nvPr/>
          </p:nvCxnSpPr>
          <p:spPr>
            <a:xfrm rot="16200000" flipH="1">
              <a:off x="1866270" y="4365479"/>
              <a:ext cx="2181605" cy="1176042"/>
            </a:xfrm>
            <a:prstGeom prst="bentConnector2">
              <a:avLst/>
            </a:prstGeom>
            <a:ln w="12700">
              <a:solidFill>
                <a:srgbClr val="ED625B"/>
              </a:solidFill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xmlns="" id="{621B2746-7DD4-4EB7-96E9-6FB32F54D4CB}"/>
                </a:ext>
              </a:extLst>
            </p:cNvPr>
            <p:cNvCxnSpPr>
              <a:cxnSpLocks/>
              <a:stCxn id="10" idx="0"/>
              <a:endCxn id="8" idx="2"/>
            </p:cNvCxnSpPr>
            <p:nvPr/>
          </p:nvCxnSpPr>
          <p:spPr>
            <a:xfrm flipV="1">
              <a:off x="4241347" y="3862698"/>
              <a:ext cx="0" cy="403076"/>
            </a:xfrm>
            <a:prstGeom prst="straightConnector1">
              <a:avLst/>
            </a:prstGeom>
            <a:ln w="12700">
              <a:solidFill>
                <a:srgbClr val="ED625B"/>
              </a:solidFill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xmlns="" id="{3F7C56CA-2F78-43BF-A116-ED294E36C4C7}"/>
                </a:ext>
              </a:extLst>
            </p:cNvPr>
            <p:cNvCxnSpPr>
              <a:cxnSpLocks/>
              <a:endCxn id="17" idx="3"/>
            </p:cNvCxnSpPr>
            <p:nvPr/>
          </p:nvCxnSpPr>
          <p:spPr>
            <a:xfrm flipH="1">
              <a:off x="4937600" y="5287807"/>
              <a:ext cx="479788" cy="0"/>
            </a:xfrm>
            <a:prstGeom prst="straightConnector1">
              <a:avLst/>
            </a:prstGeom>
            <a:ln w="12700">
              <a:solidFill>
                <a:srgbClr val="ED625B"/>
              </a:solidFill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xmlns="" id="{08E13826-612F-4F45-AEC5-23F462850381}"/>
                </a:ext>
              </a:extLst>
            </p:cNvPr>
            <p:cNvCxnSpPr>
              <a:cxnSpLocks/>
              <a:stCxn id="26" idx="0"/>
              <a:endCxn id="17" idx="2"/>
            </p:cNvCxnSpPr>
            <p:nvPr/>
          </p:nvCxnSpPr>
          <p:spPr>
            <a:xfrm flipV="1">
              <a:off x="4241347" y="5551120"/>
              <a:ext cx="0" cy="229870"/>
            </a:xfrm>
            <a:prstGeom prst="straightConnector1">
              <a:avLst/>
            </a:prstGeom>
            <a:ln w="12700">
              <a:solidFill>
                <a:srgbClr val="ED625B"/>
              </a:solidFill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xmlns="" id="{098C7DAD-8647-4E3B-AE84-30BADF539CE4}"/>
                </a:ext>
              </a:extLst>
            </p:cNvPr>
            <p:cNvCxnSpPr>
              <a:cxnSpLocks/>
              <a:stCxn id="17" idx="0"/>
              <a:endCxn id="10" idx="2"/>
            </p:cNvCxnSpPr>
            <p:nvPr/>
          </p:nvCxnSpPr>
          <p:spPr>
            <a:xfrm flipV="1">
              <a:off x="4241347" y="4792400"/>
              <a:ext cx="0" cy="232094"/>
            </a:xfrm>
            <a:prstGeom prst="straightConnector1">
              <a:avLst/>
            </a:prstGeom>
            <a:ln w="12700">
              <a:solidFill>
                <a:srgbClr val="ED625B"/>
              </a:solidFill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458000E9-0EAB-427A-AE8E-1E6304299EA6}"/>
                </a:ext>
              </a:extLst>
            </p:cNvPr>
            <p:cNvSpPr/>
            <p:nvPr/>
          </p:nvSpPr>
          <p:spPr>
            <a:xfrm>
              <a:off x="2244967" y="5716580"/>
              <a:ext cx="913811" cy="2016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rgbClr val="ED625B"/>
                  </a:solidFill>
                  <a:latin typeface="Century Gothic" panose="020B0502020202020204" pitchFamily="34" charset="0"/>
                </a:rPr>
                <a:t>Water</a:t>
              </a:r>
            </a:p>
            <a:p>
              <a:pPr algn="ctr"/>
              <a:r>
                <a:rPr lang="fr-FR" sz="1200" dirty="0">
                  <a:solidFill>
                    <a:srgbClr val="ED625B"/>
                  </a:solidFill>
                  <a:latin typeface="Century Gothic" panose="020B0502020202020204" pitchFamily="34" charset="0"/>
                </a:rPr>
                <a:t>+</a:t>
              </a:r>
              <a:r>
                <a:rPr lang="fr-FR" sz="1200" dirty="0" err="1">
                  <a:solidFill>
                    <a:srgbClr val="ED625B"/>
                  </a:solidFill>
                  <a:latin typeface="Century Gothic" panose="020B0502020202020204" pitchFamily="34" charset="0"/>
                </a:rPr>
                <a:t>NaOH</a:t>
              </a:r>
              <a:endParaRPr lang="fr-FR" sz="1200" dirty="0">
                <a:solidFill>
                  <a:srgbClr val="ED625B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67B0E90A-C1CC-46CC-8F55-3A4900E8276B}"/>
                </a:ext>
              </a:extLst>
            </p:cNvPr>
            <p:cNvSpPr/>
            <p:nvPr/>
          </p:nvSpPr>
          <p:spPr>
            <a:xfrm>
              <a:off x="5417388" y="5777136"/>
              <a:ext cx="1392507" cy="526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rgbClr val="ED625B"/>
                  </a:solidFill>
                  <a:latin typeface="Century Gothic" panose="020B0502020202020204" pitchFamily="34" charset="0"/>
                </a:rPr>
                <a:t>Solid </a:t>
              </a:r>
              <a:r>
                <a:rPr lang="fr-FR" sz="1200" dirty="0" err="1">
                  <a:solidFill>
                    <a:srgbClr val="ED625B"/>
                  </a:solidFill>
                  <a:latin typeface="Century Gothic" panose="020B0502020202020204" pitchFamily="34" charset="0"/>
                </a:rPr>
                <a:t>residue</a:t>
              </a:r>
              <a:endParaRPr lang="fr-FR" sz="1200" dirty="0">
                <a:solidFill>
                  <a:srgbClr val="ED625B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1621B0A6-91A2-4481-91E9-7CB27CA9F6FA}"/>
                </a:ext>
              </a:extLst>
            </p:cNvPr>
            <p:cNvSpPr/>
            <p:nvPr/>
          </p:nvSpPr>
          <p:spPr>
            <a:xfrm>
              <a:off x="3545093" y="5780990"/>
              <a:ext cx="1392507" cy="526626"/>
            </a:xfrm>
            <a:prstGeom prst="rect">
              <a:avLst/>
            </a:prstGeom>
            <a:ln>
              <a:solidFill>
                <a:srgbClr val="ED625B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S/L </a:t>
              </a:r>
              <a:r>
                <a:rPr lang="fr-FR" sz="1200" b="1" dirty="0" err="1">
                  <a:solidFill>
                    <a:srgbClr val="C00000"/>
                  </a:solidFill>
                  <a:latin typeface="Century Gothic" panose="020B0502020202020204" pitchFamily="34" charset="0"/>
                </a:rPr>
                <a:t>separation</a:t>
              </a:r>
              <a:endParaRPr lang="fr-FR" sz="12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xmlns="" id="{00930378-3A62-40FC-AE51-09649A6C9964}"/>
                </a:ext>
              </a:extLst>
            </p:cNvPr>
            <p:cNvCxnSpPr>
              <a:cxnSpLocks/>
              <a:stCxn id="25" idx="1"/>
              <a:endCxn id="26" idx="3"/>
            </p:cNvCxnSpPr>
            <p:nvPr/>
          </p:nvCxnSpPr>
          <p:spPr>
            <a:xfrm flipH="1">
              <a:off x="4937600" y="6040449"/>
              <a:ext cx="479788" cy="3854"/>
            </a:xfrm>
            <a:prstGeom prst="straightConnector1">
              <a:avLst/>
            </a:prstGeom>
            <a:ln w="12700">
              <a:solidFill>
                <a:srgbClr val="ED625B"/>
              </a:solidFill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3BEC8E2B-05D9-423D-8CFA-074314EA8D29}"/>
                </a:ext>
              </a:extLst>
            </p:cNvPr>
            <p:cNvSpPr/>
            <p:nvPr/>
          </p:nvSpPr>
          <p:spPr>
            <a:xfrm>
              <a:off x="4151773" y="3937120"/>
              <a:ext cx="913811" cy="2286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rgbClr val="ED625B"/>
                  </a:solidFill>
                  <a:latin typeface="Century Gothic" panose="020B0502020202020204" pitchFamily="34" charset="0"/>
                </a:rPr>
                <a:t>Red Mud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xmlns="" id="{1B8160D7-D3FB-4152-9CB7-32D471708ED3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2369051" y="3862698"/>
              <a:ext cx="0" cy="2341624"/>
            </a:xfrm>
            <a:prstGeom prst="straightConnector1">
              <a:avLst/>
            </a:prstGeom>
            <a:ln w="12700">
              <a:solidFill>
                <a:srgbClr val="26315D"/>
              </a:solidFill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29A80CAC-9E76-49CC-9F01-668C13656824}"/>
                </a:ext>
              </a:extLst>
            </p:cNvPr>
            <p:cNvSpPr/>
            <p:nvPr/>
          </p:nvSpPr>
          <p:spPr>
            <a:xfrm>
              <a:off x="5417387" y="5143617"/>
              <a:ext cx="1392507" cy="2839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err="1">
                  <a:solidFill>
                    <a:srgbClr val="ED625B"/>
                  </a:solidFill>
                  <a:latin typeface="Century Gothic" panose="020B0502020202020204" pitchFamily="34" charset="0"/>
                </a:rPr>
                <a:t>Electrolytic</a:t>
              </a:r>
              <a:r>
                <a:rPr lang="fr-FR" sz="1200" dirty="0">
                  <a:solidFill>
                    <a:srgbClr val="ED625B"/>
                  </a:solidFill>
                  <a:latin typeface="Century Gothic" panose="020B0502020202020204" pitchFamily="34" charset="0"/>
                </a:rPr>
                <a:t> </a:t>
              </a:r>
              <a:r>
                <a:rPr lang="fr-FR" sz="1200" dirty="0" err="1">
                  <a:solidFill>
                    <a:srgbClr val="ED625B"/>
                  </a:solidFill>
                  <a:latin typeface="Century Gothic" panose="020B0502020202020204" pitchFamily="34" charset="0"/>
                </a:rPr>
                <a:t>iron</a:t>
              </a:r>
              <a:endParaRPr lang="fr-FR" sz="1200" dirty="0">
                <a:solidFill>
                  <a:srgbClr val="ED625B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B785E66A-F0C1-41B7-9FD9-C83E0AEA6654}"/>
                </a:ext>
              </a:extLst>
            </p:cNvPr>
            <p:cNvSpPr/>
            <p:nvPr/>
          </p:nvSpPr>
          <p:spPr>
            <a:xfrm>
              <a:off x="5417387" y="5780990"/>
              <a:ext cx="1392507" cy="526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rgbClr val="ED625B"/>
                  </a:solidFill>
                  <a:latin typeface="Century Gothic" panose="020B0502020202020204" pitchFamily="34" charset="0"/>
                </a:rPr>
                <a:t>Solid </a:t>
              </a:r>
              <a:r>
                <a:rPr lang="fr-FR" sz="1200" dirty="0" err="1">
                  <a:solidFill>
                    <a:srgbClr val="ED625B"/>
                  </a:solidFill>
                  <a:latin typeface="Century Gothic" panose="020B0502020202020204" pitchFamily="34" charset="0"/>
                </a:rPr>
                <a:t>residue</a:t>
              </a:r>
              <a:endParaRPr lang="fr-FR" sz="1200" dirty="0">
                <a:solidFill>
                  <a:srgbClr val="ED625B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323528" y="5734997"/>
            <a:ext cx="828092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To compare the faradaic yields and the quality of electrolytic iron, the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electrowinning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is carried out on the commercial hematite and the red muds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2051719" y="4941168"/>
            <a:ext cx="2980473" cy="576064"/>
            <a:chOff x="2267743" y="4941168"/>
            <a:chExt cx="2980473" cy="576064"/>
          </a:xfrm>
        </p:grpSpPr>
        <p:pic>
          <p:nvPicPr>
            <p:cNvPr id="44" name="Picture 11" descr="RÃ©sultat de recherche d'images pour &quot;drapeau corÃ©e&quot;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55975" y="4950769"/>
              <a:ext cx="892241" cy="5040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47" name="Picture 9" descr="RÃ©sultat de recherche d'images pour &quot;drapeau canada&quot;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267743" y="4941168"/>
              <a:ext cx="880175" cy="576064"/>
            </a:xfrm>
            <a:prstGeom prst="rect">
              <a:avLst/>
            </a:prstGeom>
            <a:noFill/>
          </p:spPr>
        </p:pic>
        <p:pic>
          <p:nvPicPr>
            <p:cNvPr id="48" name="Picture 13" descr="RÃ©sultat de recherche d'images pour &quot;drapeau france&quot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950769"/>
              <a:ext cx="756085" cy="504056"/>
            </a:xfrm>
            <a:prstGeom prst="rect">
              <a:avLst/>
            </a:prstGeom>
            <a:noFill/>
          </p:spPr>
        </p:pic>
      </p:grpSp>
      <p:sp>
        <p:nvSpPr>
          <p:cNvPr id="38" name="Rectangle 37"/>
          <p:cNvSpPr/>
          <p:nvPr/>
        </p:nvSpPr>
        <p:spPr>
          <a:xfrm>
            <a:off x="683568" y="4437112"/>
            <a:ext cx="1842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Three samples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5760640" cy="648072"/>
          </a:xfrm>
        </p:spPr>
        <p:txBody>
          <a:bodyPr>
            <a:normAutofit fontScale="90000"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</a:rPr>
              <a:t>Chemical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</a:rPr>
              <a:t>morphological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</a:rPr>
              <a:t>analysis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763688" y="0"/>
            <a:ext cx="5112568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smtClean="0"/>
              <a:t>6 th slag Valorisation symposium</a:t>
            </a:r>
            <a:endParaRPr lang="fr-FR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34098" y="11247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8" name="Groupe 11"/>
          <p:cNvGrpSpPr/>
          <p:nvPr/>
        </p:nvGrpSpPr>
        <p:grpSpPr>
          <a:xfrm>
            <a:off x="395536" y="1268760"/>
            <a:ext cx="2232248" cy="5271322"/>
            <a:chOff x="109217" y="595794"/>
            <a:chExt cx="2635096" cy="5929550"/>
          </a:xfrm>
        </p:grpSpPr>
        <p:pic>
          <p:nvPicPr>
            <p:cNvPr id="9" name="Image 4" descr="Altéo_img181119_00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17" y="4636419"/>
              <a:ext cx="2518567" cy="18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 1" descr="RioTinto_img181119_00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08" y="2667000"/>
              <a:ext cx="2502213" cy="1880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 3" descr="Corée_img181119_000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25" y="595794"/>
              <a:ext cx="2526744" cy="1897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691680" y="2276872"/>
              <a:ext cx="965589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CA RM</a:t>
              </a:r>
              <a:endParaRPr lang="fr-FR" sz="16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63688" y="4365104"/>
              <a:ext cx="965589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SK RM</a:t>
              </a:r>
              <a:endParaRPr lang="fr-FR" sz="16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78724" y="6309320"/>
              <a:ext cx="965589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FR RM</a:t>
              </a:r>
              <a:endParaRPr lang="fr-FR" b="1" dirty="0"/>
            </a:p>
          </p:txBody>
        </p:sp>
      </p:grp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5318296"/>
              </p:ext>
            </p:extLst>
          </p:nvPr>
        </p:nvGraphicFramePr>
        <p:xfrm>
          <a:off x="2843808" y="1830089"/>
          <a:ext cx="5976663" cy="87883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629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8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49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99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75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89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43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945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4146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</a:rPr>
                        <a:t>Fe</a:t>
                      </a:r>
                      <a:r>
                        <a:rPr lang="en-GB" sz="1800" b="1" baseline="-25000">
                          <a:effectLst/>
                        </a:rPr>
                        <a:t>2</a:t>
                      </a:r>
                      <a:r>
                        <a:rPr lang="en-GB" sz="1800" b="1">
                          <a:effectLst/>
                        </a:rPr>
                        <a:t>O</a:t>
                      </a:r>
                      <a:r>
                        <a:rPr lang="en-GB" sz="1800" b="1" baseline="-25000">
                          <a:effectLst/>
                        </a:rPr>
                        <a:t>3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Al</a:t>
                      </a:r>
                      <a:r>
                        <a:rPr lang="en-GB" sz="1800" b="1" baseline="-25000" dirty="0">
                          <a:effectLst/>
                        </a:rPr>
                        <a:t>2</a:t>
                      </a:r>
                      <a:r>
                        <a:rPr lang="en-GB" sz="1800" b="1" dirty="0">
                          <a:effectLst/>
                        </a:rPr>
                        <a:t>O</a:t>
                      </a:r>
                      <a:r>
                        <a:rPr lang="en-GB" sz="1800" b="1" baseline="-25000" dirty="0">
                          <a:effectLst/>
                        </a:rPr>
                        <a:t>3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SiO</a:t>
                      </a:r>
                      <a:r>
                        <a:rPr lang="en-GB" sz="1800" b="1" baseline="-25000" dirty="0">
                          <a:effectLst/>
                        </a:rPr>
                        <a:t>2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TiO</a:t>
                      </a:r>
                      <a:r>
                        <a:rPr lang="en-GB" sz="1800" b="1" baseline="-25000" dirty="0">
                          <a:effectLst/>
                        </a:rPr>
                        <a:t>2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CaO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</a:rPr>
                        <a:t>Na</a:t>
                      </a:r>
                      <a:r>
                        <a:rPr lang="en-GB" sz="1800" b="1" baseline="-25000">
                          <a:effectLst/>
                        </a:rPr>
                        <a:t>2</a:t>
                      </a:r>
                      <a:r>
                        <a:rPr lang="en-GB" sz="1800" b="1">
                          <a:effectLst/>
                        </a:rPr>
                        <a:t>O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Ins.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3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Wt%.</a:t>
                      </a:r>
                      <a:endParaRPr lang="fr-FR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52.3</a:t>
                      </a:r>
                      <a:endParaRPr lang="fr-F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10.2</a:t>
                      </a:r>
                      <a:endParaRPr lang="fr-FR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0.19</a:t>
                      </a:r>
                      <a:endParaRPr lang="fr-FR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3.28</a:t>
                      </a:r>
                      <a:endParaRPr lang="fr-FR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2.83</a:t>
                      </a:r>
                      <a:endParaRPr lang="fr-FR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2.41</a:t>
                      </a:r>
                      <a:endParaRPr lang="fr-FR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fr-FR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067944" y="1412776"/>
            <a:ext cx="3160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Chemical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composition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(FR RM)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Picture 2" descr="C:\Users\Pellegrin\Downloads\WP_20160616_003.jpg"/>
          <p:cNvPicPr>
            <a:picLocks noChangeAspect="1" noChangeArrowheads="1"/>
          </p:cNvPicPr>
          <p:nvPr/>
        </p:nvPicPr>
        <p:blipFill>
          <a:blip r:embed="rId5" cstate="print"/>
          <a:srcRect l="40037" t="30792" r="43898" b="41057"/>
          <a:stretch>
            <a:fillRect/>
          </a:stretch>
        </p:blipFill>
        <p:spPr bwMode="auto">
          <a:xfrm>
            <a:off x="7812360" y="476672"/>
            <a:ext cx="865036" cy="850737"/>
          </a:xfrm>
          <a:prstGeom prst="rect">
            <a:avLst/>
          </a:prstGeom>
          <a:noFill/>
        </p:spPr>
      </p:pic>
      <p:pic>
        <p:nvPicPr>
          <p:cNvPr id="20" name="Image 19"/>
          <p:cNvPicPr/>
          <p:nvPr/>
        </p:nvPicPr>
        <p:blipFill>
          <a:blip r:embed="rId6" cstate="print"/>
          <a:srcRect l="4624" t="8980" r="12428"/>
          <a:stretch>
            <a:fillRect/>
          </a:stretch>
        </p:blipFill>
        <p:spPr bwMode="auto">
          <a:xfrm>
            <a:off x="3419872" y="3284984"/>
            <a:ext cx="44644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4139952" y="2915652"/>
            <a:ext cx="1885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Size distribution…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rde 35"/>
          <p:cNvSpPr/>
          <p:nvPr/>
        </p:nvSpPr>
        <p:spPr>
          <a:xfrm flipH="1">
            <a:off x="-1188640" y="1124744"/>
            <a:ext cx="2268760" cy="4104456"/>
          </a:xfrm>
          <a:prstGeom prst="chord">
            <a:avLst>
              <a:gd name="adj1" fmla="val 5471367"/>
              <a:gd name="adj2" fmla="val 1620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51520" y="5517232"/>
            <a:ext cx="7992888" cy="12687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/>
              <a:buChar char="à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The composition varies according to the origin of the red mud</a:t>
            </a:r>
          </a:p>
          <a:p>
            <a:pPr algn="just">
              <a:buFont typeface="Wingdings"/>
              <a:buChar char="à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Hematite is the main common phase in the three red muds</a:t>
            </a:r>
          </a:p>
          <a:p>
            <a:pPr algn="just">
              <a:buFont typeface="Wingdings"/>
              <a:buChar char="à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Due to the amorphous structure of the red mud, it's difficult to identify minor phases</a:t>
            </a:r>
            <a:endParaRPr lang="fr-FR" b="1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5696" y="404664"/>
            <a:ext cx="5112568" cy="648072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</a:rPr>
              <a:t>Mineralogical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 composition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6 th slag Valorisation symposium</a:t>
            </a:r>
            <a:endParaRPr lang="fr-FR" dirty="0"/>
          </a:p>
        </p:txBody>
      </p:sp>
      <p:graphicFrame>
        <p:nvGraphicFramePr>
          <p:cNvPr id="22" name="Diagramme 21">
            <a:extLst>
              <a:ext uri="{FF2B5EF4-FFF2-40B4-BE49-F238E27FC236}">
                <a16:creationId xmlns:a16="http://schemas.microsoft.com/office/drawing/2014/main" xmlns="" id="{E9F58508-1C03-4926-8658-092D30F662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50199488"/>
              </p:ext>
            </p:extLst>
          </p:nvPr>
        </p:nvGraphicFramePr>
        <p:xfrm>
          <a:off x="0" y="980728"/>
          <a:ext cx="133164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55" name="AutoShape 7" descr="RÃ©sultat de recherche d'images pour &quot;drapeau canad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251520" y="4077072"/>
            <a:ext cx="1115616" cy="108012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" name="Groupe 30"/>
          <p:cNvGrpSpPr/>
          <p:nvPr/>
        </p:nvGrpSpPr>
        <p:grpSpPr>
          <a:xfrm>
            <a:off x="611560" y="2708920"/>
            <a:ext cx="1115616" cy="1080120"/>
            <a:chOff x="611560" y="2636912"/>
            <a:chExt cx="1115616" cy="1080120"/>
          </a:xfrm>
        </p:grpSpPr>
        <p:sp>
          <p:nvSpPr>
            <p:cNvPr id="26" name="Ellipse 25"/>
            <p:cNvSpPr/>
            <p:nvPr/>
          </p:nvSpPr>
          <p:spPr>
            <a:xfrm>
              <a:off x="611560" y="2636912"/>
              <a:ext cx="1115616" cy="108012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8" name="Picture 11" descr="RÃ©sultat de recherche d'images pour &quot;drapeau corÃ©e&quot;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5576" y="2924944"/>
              <a:ext cx="792088" cy="5284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grpSp>
        <p:nvGrpSpPr>
          <p:cNvPr id="32" name="Groupe 31"/>
          <p:cNvGrpSpPr/>
          <p:nvPr/>
        </p:nvGrpSpPr>
        <p:grpSpPr>
          <a:xfrm>
            <a:off x="251520" y="1268760"/>
            <a:ext cx="1115616" cy="1080120"/>
            <a:chOff x="251520" y="1412776"/>
            <a:chExt cx="1115616" cy="1080120"/>
          </a:xfrm>
        </p:grpSpPr>
        <p:sp>
          <p:nvSpPr>
            <p:cNvPr id="25" name="Ellipse 24"/>
            <p:cNvSpPr/>
            <p:nvPr/>
          </p:nvSpPr>
          <p:spPr>
            <a:xfrm>
              <a:off x="251520" y="1412776"/>
              <a:ext cx="1115616" cy="108012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9" name="Picture 9" descr="RÃ©sultat de recherche d'images pour &quot;drapeau canada&quot;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395536" y="1628800"/>
              <a:ext cx="864096" cy="576064"/>
            </a:xfrm>
            <a:prstGeom prst="rect">
              <a:avLst/>
            </a:prstGeom>
            <a:noFill/>
          </p:spPr>
        </p:pic>
      </p:grpSp>
      <p:pic>
        <p:nvPicPr>
          <p:cNvPr id="30" name="Picture 13" descr="RÃ©sultat de recherche d'images pour &quot;drapeau france&quot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4365104"/>
            <a:ext cx="756084" cy="504056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5724128" y="3212976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5652120" y="2492896"/>
            <a:ext cx="295232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 23"/>
          <p:cNvGrpSpPr/>
          <p:nvPr/>
        </p:nvGrpSpPr>
        <p:grpSpPr>
          <a:xfrm>
            <a:off x="1691680" y="1196752"/>
            <a:ext cx="7632848" cy="3816424"/>
            <a:chOff x="467544" y="260648"/>
            <a:chExt cx="8208912" cy="3960440"/>
          </a:xfrm>
        </p:grpSpPr>
        <p:pic>
          <p:nvPicPr>
            <p:cNvPr id="33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 l="55746" t="10300" r="1057" b="71190"/>
            <a:stretch>
              <a:fillRect/>
            </a:stretch>
          </p:blipFill>
          <p:spPr bwMode="auto">
            <a:xfrm>
              <a:off x="5278748" y="620688"/>
              <a:ext cx="3253692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 l="55923" t="64405" r="1057" b="14238"/>
            <a:stretch>
              <a:fillRect/>
            </a:stretch>
          </p:blipFill>
          <p:spPr bwMode="auto">
            <a:xfrm>
              <a:off x="5292080" y="2708920"/>
              <a:ext cx="324036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Image 34"/>
            <p:cNvPicPr/>
            <p:nvPr/>
          </p:nvPicPr>
          <p:blipFill>
            <a:blip r:embed="rId11" cstate="print"/>
            <a:srcRect l="3212" t="6812" r="6529"/>
            <a:stretch>
              <a:fillRect/>
            </a:stretch>
          </p:blipFill>
          <p:spPr bwMode="auto">
            <a:xfrm>
              <a:off x="467544" y="260648"/>
              <a:ext cx="4968552" cy="396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 l="58974" t="45153" b="36660"/>
            <a:stretch>
              <a:fillRect/>
            </a:stretch>
          </p:blipFill>
          <p:spPr bwMode="auto">
            <a:xfrm>
              <a:off x="5220072" y="1628800"/>
              <a:ext cx="3456384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5112568" cy="648072"/>
          </a:xfrm>
        </p:spPr>
        <p:txBody>
          <a:bodyPr>
            <a:normAutofit/>
          </a:bodyPr>
          <a:lstStyle/>
          <a:p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</a:rPr>
              <a:t>Experimental </a:t>
            </a:r>
            <a:r>
              <a:rPr lang="fr-FR" sz="1600" b="1" dirty="0" err="1" smtClean="0">
                <a:solidFill>
                  <a:schemeClr val="tx2">
                    <a:lumMod val="75000"/>
                  </a:schemeClr>
                </a:solidFill>
              </a:rPr>
              <a:t>device</a:t>
            </a:r>
            <a:endParaRPr lang="fr-F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835696" y="701989"/>
            <a:ext cx="51125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e 7">
            <a:extLst>
              <a:ext uri="{FF2B5EF4-FFF2-40B4-BE49-F238E27FC236}">
                <a16:creationId xmlns:a16="http://schemas.microsoft.com/office/drawing/2014/main" xmlns="" id="{8D785EAC-09F2-444A-863E-4C2F3939B6C5}"/>
              </a:ext>
            </a:extLst>
          </p:cNvPr>
          <p:cNvGrpSpPr>
            <a:grpSpLocks noGrp="1"/>
          </p:cNvGrpSpPr>
          <p:nvPr/>
        </p:nvGrpSpPr>
        <p:grpSpPr>
          <a:xfrm>
            <a:off x="190731" y="1124744"/>
            <a:ext cx="5726892" cy="3595671"/>
            <a:chOff x="-762104" y="618989"/>
            <a:chExt cx="9720902" cy="5317790"/>
          </a:xfrm>
        </p:grpSpPr>
        <p:pic>
          <p:nvPicPr>
            <p:cNvPr id="5" name="Image 4" descr="C:\Users\MAIHATCHI\Downloads\DSC_0831.JPG">
              <a:extLst>
                <a:ext uri="{FF2B5EF4-FFF2-40B4-BE49-F238E27FC236}">
                  <a16:creationId xmlns:a16="http://schemas.microsoft.com/office/drawing/2014/main" xmlns="" id="{45E444F8-EF60-4211-B5F1-6F2F4CA20F37}"/>
                </a:ext>
              </a:extLst>
            </p:cNvPr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1575926" y="1139202"/>
              <a:ext cx="5317790" cy="4277364"/>
            </a:xfrm>
            <a:prstGeom prst="rect">
              <a:avLst/>
            </a:prstGeom>
            <a:ln w="12700">
              <a:solidFill>
                <a:srgbClr val="26315D"/>
              </a:solidFill>
              <a:tailEnd type="triangle"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196F3CC-64FA-46EC-8420-97776205C4A4}"/>
                </a:ext>
              </a:extLst>
            </p:cNvPr>
            <p:cNvSpPr/>
            <p:nvPr/>
          </p:nvSpPr>
          <p:spPr>
            <a:xfrm>
              <a:off x="7112379" y="1825460"/>
              <a:ext cx="1846419" cy="7144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>
                  <a:solidFill>
                    <a:srgbClr val="26315D"/>
                  </a:solidFill>
                </a:rPr>
                <a:t>Anode </a:t>
              </a:r>
            </a:p>
            <a:p>
              <a:r>
                <a:rPr lang="fr-FR" sz="1200" dirty="0">
                  <a:solidFill>
                    <a:srgbClr val="26315D"/>
                  </a:solidFill>
                </a:rPr>
                <a:t>in </a:t>
              </a:r>
              <a:r>
                <a:rPr lang="fr-FR" sz="1200" dirty="0" err="1">
                  <a:solidFill>
                    <a:srgbClr val="26315D"/>
                  </a:solidFill>
                </a:rPr>
                <a:t>platinum</a:t>
              </a:r>
              <a:r>
                <a:rPr lang="fr-FR" sz="1200" dirty="0">
                  <a:solidFill>
                    <a:srgbClr val="26315D"/>
                  </a:solidFill>
                </a:rPr>
                <a:t> -</a:t>
              </a:r>
              <a:r>
                <a:rPr lang="fr-FR" sz="1200" dirty="0" err="1">
                  <a:solidFill>
                    <a:srgbClr val="26315D"/>
                  </a:solidFill>
                </a:rPr>
                <a:t>titanium</a:t>
              </a:r>
              <a:r>
                <a:rPr lang="fr-FR" sz="1200" dirty="0">
                  <a:solidFill>
                    <a:srgbClr val="26315D"/>
                  </a:solidFill>
                </a:rPr>
                <a:t> </a:t>
              </a:r>
            </a:p>
            <a:p>
              <a:endParaRPr lang="fr-FR" sz="1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8E22D7A-6146-4BF8-8484-A27D7B34D3B2}"/>
                </a:ext>
              </a:extLst>
            </p:cNvPr>
            <p:cNvSpPr/>
            <p:nvPr/>
          </p:nvSpPr>
          <p:spPr>
            <a:xfrm>
              <a:off x="7147523" y="4805119"/>
              <a:ext cx="1297894" cy="5103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 err="1">
                  <a:solidFill>
                    <a:srgbClr val="26315D"/>
                  </a:solidFill>
                </a:rPr>
                <a:t>Oil</a:t>
              </a:r>
              <a:r>
                <a:rPr lang="fr-FR" sz="1200" dirty="0">
                  <a:solidFill>
                    <a:srgbClr val="26315D"/>
                  </a:solidFill>
                </a:rPr>
                <a:t> circulation </a:t>
              </a:r>
            </a:p>
            <a:p>
              <a:r>
                <a:rPr lang="fr-FR" sz="1200" dirty="0">
                  <a:solidFill>
                    <a:srgbClr val="26315D"/>
                  </a:solidFill>
                </a:rPr>
                <a:t>(T=110 °C)</a:t>
              </a:r>
              <a:endParaRPr lang="fr-FR" sz="1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6D13116-0379-4C7C-8EB4-6C4A33A526AA}"/>
                </a:ext>
              </a:extLst>
            </p:cNvPr>
            <p:cNvSpPr/>
            <p:nvPr/>
          </p:nvSpPr>
          <p:spPr>
            <a:xfrm>
              <a:off x="337436" y="987484"/>
              <a:ext cx="973054" cy="7144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fr-FR" sz="1200" dirty="0">
                  <a:solidFill>
                    <a:srgbClr val="26315D"/>
                  </a:solidFill>
                </a:rPr>
                <a:t>Reference</a:t>
              </a:r>
            </a:p>
            <a:p>
              <a:pPr algn="r"/>
              <a:r>
                <a:rPr lang="fr-FR" sz="1200" dirty="0" err="1">
                  <a:solidFill>
                    <a:srgbClr val="26315D"/>
                  </a:solidFill>
                </a:rPr>
                <a:t>electrode</a:t>
              </a:r>
              <a:endParaRPr lang="fr-FR" sz="1200" dirty="0">
                <a:solidFill>
                  <a:srgbClr val="26315D"/>
                </a:solidFill>
              </a:endParaRPr>
            </a:p>
            <a:p>
              <a:pPr algn="r"/>
              <a:r>
                <a:rPr lang="fr-FR" sz="1200" dirty="0">
                  <a:solidFill>
                    <a:srgbClr val="26315D"/>
                  </a:solidFill>
                </a:rPr>
                <a:t> Ag/AgCl</a:t>
              </a:r>
              <a:endParaRPr lang="fr-FR" sz="1200" dirty="0"/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xmlns="" id="{EEF5020B-49DA-4474-B68A-5F814A5DAC1A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>
              <a:off x="4724908" y="2182704"/>
              <a:ext cx="2387471" cy="43493"/>
            </a:xfrm>
            <a:prstGeom prst="straightConnector1">
              <a:avLst/>
            </a:prstGeom>
            <a:ln>
              <a:solidFill>
                <a:srgbClr val="17375E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xmlns="" id="{30DC9372-A548-4B41-AB8F-B245D79D8494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1399828" y="4303749"/>
              <a:ext cx="2075075" cy="10881"/>
            </a:xfrm>
            <a:prstGeom prst="straightConnector1">
              <a:avLst/>
            </a:prstGeom>
            <a:ln>
              <a:solidFill>
                <a:srgbClr val="17375E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xmlns="" id="{E24F8CC6-B0FA-4EDC-8439-8BCF3A2A6456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6234997" y="5060294"/>
              <a:ext cx="912526" cy="16370"/>
            </a:xfrm>
            <a:prstGeom prst="straightConnector1">
              <a:avLst/>
            </a:prstGeom>
            <a:ln>
              <a:solidFill>
                <a:srgbClr val="17375E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B1F2EFCE-EC89-46CA-9371-ACE1394B6C7D}"/>
                </a:ext>
              </a:extLst>
            </p:cNvPr>
            <p:cNvSpPr/>
            <p:nvPr/>
          </p:nvSpPr>
          <p:spPr>
            <a:xfrm>
              <a:off x="-762104" y="4150644"/>
              <a:ext cx="2161932" cy="306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r-FR" sz="1200" dirty="0" err="1">
                  <a:solidFill>
                    <a:srgbClr val="26315D"/>
                  </a:solidFill>
                </a:rPr>
                <a:t>Electrolysis</a:t>
              </a:r>
              <a:r>
                <a:rPr lang="fr-FR" sz="1200" dirty="0">
                  <a:solidFill>
                    <a:srgbClr val="26315D"/>
                  </a:solidFill>
                </a:rPr>
                <a:t> </a:t>
              </a:r>
              <a:r>
                <a:rPr lang="fr-FR" sz="1200" dirty="0" err="1">
                  <a:solidFill>
                    <a:srgbClr val="26315D"/>
                  </a:solidFill>
                </a:rPr>
                <a:t>cell</a:t>
              </a:r>
              <a:endParaRPr lang="fr-FR" sz="1200" dirty="0"/>
            </a:p>
          </p:txBody>
        </p: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xmlns="" id="{A87DD0C0-78AB-4F37-AC8E-DAF99900A460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1310490" y="1344728"/>
              <a:ext cx="2421395" cy="25390"/>
            </a:xfrm>
            <a:prstGeom prst="straightConnector1">
              <a:avLst/>
            </a:prstGeom>
            <a:ln>
              <a:solidFill>
                <a:srgbClr val="17375E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xmlns="" id="{E9DC5865-FDFE-44FD-811F-4D4A118E007E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1174111" y="2249176"/>
              <a:ext cx="2961154" cy="26233"/>
            </a:xfrm>
            <a:prstGeom prst="straightConnector1">
              <a:avLst/>
            </a:prstGeom>
            <a:ln>
              <a:solidFill>
                <a:srgbClr val="17375E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1AF83B2-6556-4573-A3D5-0528E4164D7A}"/>
                </a:ext>
              </a:extLst>
            </p:cNvPr>
            <p:cNvSpPr/>
            <p:nvPr/>
          </p:nvSpPr>
          <p:spPr>
            <a:xfrm>
              <a:off x="150671" y="1994002"/>
              <a:ext cx="1023439" cy="5103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>
                  <a:solidFill>
                    <a:srgbClr val="26315D"/>
                  </a:solidFill>
                </a:rPr>
                <a:t>Cathode </a:t>
              </a:r>
            </a:p>
            <a:p>
              <a:r>
                <a:rPr lang="fr-FR" sz="1200" dirty="0">
                  <a:solidFill>
                    <a:srgbClr val="26315D"/>
                  </a:solidFill>
                </a:rPr>
                <a:t>in graphite</a:t>
              </a:r>
              <a:endParaRPr lang="fr-FR" sz="1200" dirty="0"/>
            </a:p>
          </p:txBody>
        </p:sp>
      </p:grp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71" t="12083" r="35879"/>
          <a:stretch/>
        </p:blipFill>
        <p:spPr>
          <a:xfrm rot="10800000">
            <a:off x="6095387" y="908720"/>
            <a:ext cx="2088405" cy="1863203"/>
          </a:xfrm>
          <a:prstGeom prst="rect">
            <a:avLst/>
          </a:prstGeom>
        </p:spPr>
      </p:pic>
      <p:grpSp>
        <p:nvGrpSpPr>
          <p:cNvPr id="29" name="Groupe 28"/>
          <p:cNvGrpSpPr/>
          <p:nvPr/>
        </p:nvGrpSpPr>
        <p:grpSpPr>
          <a:xfrm>
            <a:off x="6095386" y="3140968"/>
            <a:ext cx="2149022" cy="1440160"/>
            <a:chOff x="7020272" y="2924944"/>
            <a:chExt cx="2040237" cy="1122614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728" r="36667" b="28711"/>
            <a:stretch/>
          </p:blipFill>
          <p:spPr>
            <a:xfrm rot="5400000">
              <a:off x="7958197" y="2945246"/>
              <a:ext cx="1122612" cy="1082012"/>
            </a:xfrm>
            <a:prstGeom prst="rect">
              <a:avLst/>
            </a:prstGeom>
          </p:spPr>
        </p:pic>
        <p:pic>
          <p:nvPicPr>
            <p:cNvPr id="19" name="Picture 6" descr="https://scontent-cdg2-1.xx.fbcdn.net/v/t1.15752-9/51951500_1070816066425231_4104135598321696768_n.jpg?_nc_cat=108&amp;_nc_ht=scontent-cdg2-1.xx&amp;oh=93dcda0d128d826012ebb531552fe9fb&amp;oe=5CE7EAB5"/>
            <p:cNvPicPr>
              <a:picLocks noChangeAspect="1" noChangeArrowheads="1"/>
            </p:cNvPicPr>
            <p:nvPr/>
          </p:nvPicPr>
          <p:blipFill>
            <a:blip r:embed="rId7" cstate="print">
              <a:lum contrast="-10000"/>
            </a:blip>
            <a:srcRect t="32209" r="22441" b="21257"/>
            <a:stretch>
              <a:fillRect/>
            </a:stretch>
          </p:blipFill>
          <p:spPr bwMode="auto">
            <a:xfrm rot="5400000">
              <a:off x="6923376" y="3021840"/>
              <a:ext cx="1122614" cy="928822"/>
            </a:xfrm>
            <a:prstGeom prst="rect">
              <a:avLst/>
            </a:prstGeom>
            <a:noFill/>
          </p:spPr>
        </p:pic>
      </p:grpSp>
      <p:grpSp>
        <p:nvGrpSpPr>
          <p:cNvPr id="23" name="Groupe 22"/>
          <p:cNvGrpSpPr/>
          <p:nvPr/>
        </p:nvGrpSpPr>
        <p:grpSpPr>
          <a:xfrm>
            <a:off x="4427984" y="1104275"/>
            <a:ext cx="2344351" cy="1028581"/>
            <a:chOff x="5096053" y="1104275"/>
            <a:chExt cx="1964314" cy="668541"/>
          </a:xfrm>
        </p:grpSpPr>
        <p:sp>
          <p:nvSpPr>
            <p:cNvPr id="21" name="Forme libre 20"/>
            <p:cNvSpPr/>
            <p:nvPr/>
          </p:nvSpPr>
          <p:spPr>
            <a:xfrm>
              <a:off x="5096656" y="1104275"/>
              <a:ext cx="1963711" cy="454702"/>
            </a:xfrm>
            <a:custGeom>
              <a:avLst/>
              <a:gdLst>
                <a:gd name="connsiteX0" fmla="*/ 0 w 1963711"/>
                <a:gd name="connsiteY0" fmla="*/ 454702 h 454702"/>
                <a:gd name="connsiteX1" fmla="*/ 1214203 w 1963711"/>
                <a:gd name="connsiteY1" fmla="*/ 4997 h 454702"/>
                <a:gd name="connsiteX2" fmla="*/ 1963711 w 1963711"/>
                <a:gd name="connsiteY2" fmla="*/ 424722 h 45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3711" h="454702">
                  <a:moveTo>
                    <a:pt x="0" y="454702"/>
                  </a:moveTo>
                  <a:cubicBezTo>
                    <a:pt x="443459" y="232348"/>
                    <a:pt x="886918" y="9994"/>
                    <a:pt x="1214203" y="4997"/>
                  </a:cubicBezTo>
                  <a:cubicBezTo>
                    <a:pt x="1541488" y="0"/>
                    <a:pt x="1963711" y="424722"/>
                    <a:pt x="1963711" y="42472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5096053" y="1318114"/>
              <a:ext cx="1963711" cy="454702"/>
            </a:xfrm>
            <a:custGeom>
              <a:avLst/>
              <a:gdLst>
                <a:gd name="connsiteX0" fmla="*/ 0 w 1963711"/>
                <a:gd name="connsiteY0" fmla="*/ 454702 h 454702"/>
                <a:gd name="connsiteX1" fmla="*/ 1214203 w 1963711"/>
                <a:gd name="connsiteY1" fmla="*/ 4997 h 454702"/>
                <a:gd name="connsiteX2" fmla="*/ 1963711 w 1963711"/>
                <a:gd name="connsiteY2" fmla="*/ 424722 h 45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3711" h="454702">
                  <a:moveTo>
                    <a:pt x="0" y="454702"/>
                  </a:moveTo>
                  <a:cubicBezTo>
                    <a:pt x="443459" y="232348"/>
                    <a:pt x="886918" y="9994"/>
                    <a:pt x="1214203" y="4997"/>
                  </a:cubicBezTo>
                  <a:cubicBezTo>
                    <a:pt x="1541488" y="0"/>
                    <a:pt x="1963711" y="424722"/>
                    <a:pt x="1963711" y="42472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6 th slag Valorisation symposium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179512" y="5301208"/>
            <a:ext cx="860444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à"/>
            </a:pP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444208" y="2636912"/>
            <a:ext cx="1472711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</a:rPr>
              <a:t>Potentiostate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5325015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Approximately 450 mL of 12.5 M NaOH solution and 150 g of red mud were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used for each experiment.</a:t>
            </a:r>
          </a:p>
          <a:p>
            <a:pPr>
              <a:buFont typeface="Wingdings" pitchFamily="2" charset="2"/>
              <a:buChar char="à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potentiostate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SP-150 of 800 mA coupled to a booster 10 A was used as the current source (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chronopotentiometry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fr-FR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72200" y="4571836"/>
            <a:ext cx="1592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kern="0" dirty="0" smtClean="0">
                <a:solidFill>
                  <a:schemeClr val="accent1">
                    <a:lumMod val="50000"/>
                  </a:schemeClr>
                </a:solidFill>
              </a:rPr>
              <a:t>Cathode + </a:t>
            </a:r>
            <a:r>
              <a:rPr lang="fr-FR" b="1" kern="0" dirty="0" err="1" smtClean="0">
                <a:solidFill>
                  <a:schemeClr val="accent1">
                    <a:lumMod val="50000"/>
                  </a:schemeClr>
                </a:solidFill>
              </a:rPr>
              <a:t>iron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LGIUM MOD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BELGIUM MODEL</Template>
  <TotalTime>10622</TotalTime>
  <Words>764</Words>
  <Application>Microsoft Office PowerPoint</Application>
  <PresentationFormat>Affichage à l'écran (4:3)</PresentationFormat>
  <Paragraphs>176</Paragraphs>
  <Slides>13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BELGIUM MODEL</vt:lpstr>
      <vt:lpstr>Graph</vt:lpstr>
      <vt:lpstr>Diapositive 1</vt:lpstr>
      <vt:lpstr> About Extracthive</vt:lpstr>
      <vt:lpstr> From mining to metal…and residues</vt:lpstr>
      <vt:lpstr> Bayer process: alumina and red mud</vt:lpstr>
      <vt:lpstr>  Objectifs and mechanism</vt:lpstr>
      <vt:lpstr>  Our philosophy</vt:lpstr>
      <vt:lpstr> Chemical and morphological  analysis </vt:lpstr>
      <vt:lpstr> Mineralogical composition</vt:lpstr>
      <vt:lpstr> Experimental device</vt:lpstr>
      <vt:lpstr>  Electrodeposition of iron</vt:lpstr>
      <vt:lpstr> Quality of deposit  iron …</vt:lpstr>
      <vt:lpstr> To conclude…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MAIHATCHI</dc:creator>
  <cp:lastModifiedBy>MAIHATCHI</cp:lastModifiedBy>
  <cp:revision>49</cp:revision>
  <dcterms:created xsi:type="dcterms:W3CDTF">2019-03-24T18:06:50Z</dcterms:created>
  <dcterms:modified xsi:type="dcterms:W3CDTF">2019-04-03T12:50:01Z</dcterms:modified>
</cp:coreProperties>
</file>